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256" r:id="rId2"/>
    <p:sldId id="468" r:id="rId3"/>
    <p:sldId id="484" r:id="rId4"/>
    <p:sldId id="504" r:id="rId5"/>
    <p:sldId id="505" r:id="rId6"/>
    <p:sldId id="506" r:id="rId7"/>
    <p:sldId id="507" r:id="rId8"/>
    <p:sldId id="508" r:id="rId9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AA6FB"/>
    <a:srgbClr val="008CCC"/>
    <a:srgbClr val="1F497D"/>
    <a:srgbClr val="9963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829" autoAdjust="0"/>
    <p:restoredTop sz="95405" autoAdjust="0"/>
  </p:normalViewPr>
  <p:slideViewPr>
    <p:cSldViewPr>
      <p:cViewPr varScale="1">
        <p:scale>
          <a:sx n="49" d="100"/>
          <a:sy n="49" d="100"/>
        </p:scale>
        <p:origin x="86" y="93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787"/>
    </p:cViewPr>
  </p:sorterViewPr>
  <p:notesViewPr>
    <p:cSldViewPr>
      <p:cViewPr varScale="1">
        <p:scale>
          <a:sx n="65" d="100"/>
          <a:sy n="65" d="100"/>
        </p:scale>
        <p:origin x="2578" y="53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D7C0CD-9AA4-443C-9774-839F56AC4E56}" type="datetimeFigureOut">
              <a:rPr lang="nb-NO" smtClean="0"/>
              <a:t>02.11.2017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44F36A-3D08-4035-BE21-CDE1EB8782A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94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565E2E-F69B-4924-9AE5-6931B7D18CEF}" type="datetimeFigureOut">
              <a:rPr lang="nb-NO" smtClean="0"/>
              <a:t>02.11.2017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F46F12-14C7-4F61-B0F6-037DBE3B66C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8742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F46F12-14C7-4F61-B0F6-037DBE3B66CA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38286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9700" y="766763"/>
            <a:ext cx="6819900" cy="38369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FD0A5-E9FF-449F-9E6C-EA6FECB95E81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12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8.bin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56780574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44" name="think-cell Slide" r:id="rId4" imgW="530" imgH="528" progId="TCLayout.ActiveDocument.1">
                  <p:embed/>
                </p:oleObj>
              </mc:Choice>
              <mc:Fallback>
                <p:oleObj name="think-cell Slide" r:id="rId4" imgW="530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34D05-4EE7-4D69-81B8-25F15317C49A}" type="datetime4">
              <a:rPr lang="nb-NO" smtClean="0"/>
              <a:t>tor 2 november 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839325" y="403753"/>
            <a:ext cx="16573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6279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220707-C76B-46EB-822E-ABFB1C5F5895}" type="datetime4">
              <a:rPr lang="nb-NO" smtClean="0"/>
              <a:t>tor 2 november 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0335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839200" y="1124747"/>
            <a:ext cx="2743200" cy="5001419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7E29B1E9-84D0-4B17-8F97-B1AA2FCB23D5}" type="datetime4">
              <a:rPr lang="nb-NO" smtClean="0"/>
              <a:t>tor 2 november 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36131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o 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8435127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54" name="think-cell Slide" r:id="rId4" imgW="530" imgH="528" progId="TCLayout.ActiveDocument.1">
                  <p:embed/>
                </p:oleObj>
              </mc:Choice>
              <mc:Fallback>
                <p:oleObj name="think-cell Slide" r:id="rId4" imgW="530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Content Placeholder 3"/>
          <p:cNvSpPr>
            <a:spLocks noGrp="1"/>
          </p:cNvSpPr>
          <p:nvPr>
            <p:ph sz="half" idx="2"/>
          </p:nvPr>
        </p:nvSpPr>
        <p:spPr>
          <a:xfrm>
            <a:off x="592233" y="1393373"/>
            <a:ext cx="4800000" cy="4970584"/>
          </a:xfrm>
        </p:spPr>
        <p:txBody>
          <a:bodyPr lIns="0" tIns="0" rIns="0" bIns="0">
            <a:noAutofit/>
          </a:bodyPr>
          <a:lstStyle>
            <a:lvl1pPr marL="457189" indent="-457189">
              <a:lnSpc>
                <a:spcPct val="110000"/>
              </a:lnSpc>
              <a:spcBef>
                <a:spcPts val="0"/>
              </a:spcBef>
              <a:buClr>
                <a:srgbClr val="0072CE"/>
              </a:buClr>
              <a:buFont typeface="Arial" pitchFamily="34" charset="0"/>
              <a:buChar char="•"/>
              <a:defRPr lang="nb-NO" sz="2933" b="0" kern="1200" dirty="0" smtClean="0">
                <a:solidFill>
                  <a:schemeClr val="tx1"/>
                </a:solidFill>
                <a:latin typeface="+mj-lt"/>
                <a:ea typeface="+mn-ea"/>
                <a:cs typeface="Open Sans"/>
              </a:defRPr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92233" y="419389"/>
            <a:ext cx="10286784" cy="695083"/>
          </a:xfrm>
        </p:spPr>
        <p:txBody>
          <a:bodyPr lIns="0" tIns="0" rIns="0" bIns="0">
            <a:noAutofit/>
          </a:bodyPr>
          <a:lstStyle>
            <a:lvl1pPr algn="l">
              <a:defRPr sz="4000">
                <a:solidFill>
                  <a:srgbClr val="0072CE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6079017" y="1393373"/>
            <a:ext cx="4800000" cy="4970584"/>
          </a:xfrm>
        </p:spPr>
        <p:txBody>
          <a:bodyPr lIns="0" tIns="0" rIns="0" bIns="0">
            <a:noAutofit/>
          </a:bodyPr>
          <a:lstStyle>
            <a:lvl1pPr marL="457189" indent="-457189">
              <a:lnSpc>
                <a:spcPct val="110000"/>
              </a:lnSpc>
              <a:spcBef>
                <a:spcPts val="0"/>
              </a:spcBef>
              <a:buClr>
                <a:srgbClr val="0072CE"/>
              </a:buClr>
              <a:buFont typeface="Arial" pitchFamily="34" charset="0"/>
              <a:buChar char="•"/>
              <a:defRPr sz="2933" b="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659587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855518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344" name="think-cell Slide" r:id="rId4" imgW="530" imgH="528" progId="TCLayout.ActiveDocument.1">
                  <p:embed/>
                </p:oleObj>
              </mc:Choice>
              <mc:Fallback>
                <p:oleObj name="think-cell Slide" r:id="rId4" imgW="530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bg2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accent1"/>
              </a:buClr>
              <a:tabLst/>
              <a:defRPr>
                <a:solidFill>
                  <a:schemeClr val="tx1"/>
                </a:solidFill>
              </a:defRPr>
            </a:lvl2pPr>
            <a:lvl3pPr>
              <a:buClr>
                <a:schemeClr val="accent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accent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accent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1760416" y="6623872"/>
            <a:ext cx="3860800" cy="115195"/>
          </a:xfrm>
          <a:prstGeom prst="rect">
            <a:avLst/>
          </a:prstGeom>
        </p:spPr>
        <p:txBody>
          <a:bodyPr vert="horz" lIns="0" tIns="72000" rIns="36000" bIns="72000" rtlCol="0" anchor="ctr"/>
          <a:lstStyle>
            <a:lvl1pPr algn="l">
              <a:defRPr sz="600">
                <a:solidFill>
                  <a:schemeClr val="bg2"/>
                </a:solidFill>
              </a:defRPr>
            </a:lvl1pPr>
          </a:lstStyle>
          <a:p>
            <a:pPr>
              <a:buClr>
                <a:srgbClr val="1F497D"/>
              </a:buClr>
            </a:pPr>
            <a:r>
              <a:rPr lang="en-US" dirty="0" smtClean="0">
                <a:solidFill>
                  <a:srgbClr val="EEECE1"/>
                </a:solidFill>
              </a:rPr>
              <a:t> </a:t>
            </a:r>
            <a:endParaRPr lang="en-US" dirty="0">
              <a:solidFill>
                <a:srgbClr val="EEECE1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lassholder for lysbildenummer 4"/>
          <p:cNvSpPr txBox="1">
            <a:spLocks/>
          </p:cNvSpPr>
          <p:nvPr userDrawn="1"/>
        </p:nvSpPr>
        <p:spPr>
          <a:xfrm>
            <a:off x="9044354" y="186874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GB"/>
            </a:defPPr>
            <a:lvl1pPr algn="r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defRPr sz="1200" kern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defRPr sz="1400" kern="1200">
                <a:solidFill>
                  <a:srgbClr val="737377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defRPr sz="1400" kern="1200">
                <a:solidFill>
                  <a:srgbClr val="737377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defRPr sz="1400" kern="1200">
                <a:solidFill>
                  <a:srgbClr val="737377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Font typeface="Symbol" pitchFamily="18" charset="2"/>
              <a:defRPr sz="1400" kern="1200">
                <a:solidFill>
                  <a:srgbClr val="737377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400" kern="1200">
                <a:solidFill>
                  <a:srgbClr val="737377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400" kern="1200">
                <a:solidFill>
                  <a:srgbClr val="737377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400" kern="1200">
                <a:solidFill>
                  <a:srgbClr val="737377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400" kern="1200">
                <a:solidFill>
                  <a:srgbClr val="737377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buClr>
                <a:srgbClr val="1F497D"/>
              </a:buClr>
            </a:pPr>
            <a:fld id="{2A10668D-4A68-7744-BEA2-5DC02E255B9B}" type="slidenum">
              <a:rPr lang="nb-NO" sz="1200" smtClean="0">
                <a:solidFill>
                  <a:prstClr val="black">
                    <a:tint val="75000"/>
                  </a:prstClr>
                </a:solidFill>
              </a:rPr>
              <a:pPr>
                <a:buClr>
                  <a:srgbClr val="1F497D"/>
                </a:buClr>
              </a:pPr>
              <a:t>‹#›</a:t>
            </a:fld>
            <a:endParaRPr lang="nb-NO" sz="12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455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135479383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68" name="think-cell Slide" r:id="rId4" imgW="530" imgH="528" progId="TCLayout.ActiveDocument.1">
                  <p:embed/>
                </p:oleObj>
              </mc:Choice>
              <mc:Fallback>
                <p:oleObj name="think-cell Slide" r:id="rId4" imgW="530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95349" y="6309323"/>
            <a:ext cx="2844800" cy="365125"/>
          </a:xfrm>
        </p:spPr>
        <p:txBody>
          <a:bodyPr/>
          <a:lstStyle/>
          <a:p>
            <a:fld id="{ED2FD605-2CE4-4296-9E87-DAC1BA72224F}" type="datetime4">
              <a:rPr lang="nb-NO" smtClean="0"/>
              <a:t>tor 2 november 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839325" y="403753"/>
            <a:ext cx="16573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409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09773-8F3E-4450-B9AD-90D17BE08032}" type="datetime4">
              <a:rPr lang="nb-NO" smtClean="0"/>
              <a:t>tor 2 november 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049988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C2D5D-942C-4503-A155-BE33B9C2AE94}" type="datetime4">
              <a:rPr lang="nb-NO" smtClean="0"/>
              <a:t>tor 2 november 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52211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6B5F0-40A2-40E8-BBE3-CA823F7E7394}" type="datetime4">
              <a:rPr lang="nb-NO" smtClean="0"/>
              <a:t>tor 2 november 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4528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2326983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98" name="think-cell Slide" r:id="rId4" imgW="530" imgH="528" progId="TCLayout.ActiveDocument.1">
                  <p:embed/>
                </p:oleObj>
              </mc:Choice>
              <mc:Fallback>
                <p:oleObj name="think-cell Slide" r:id="rId4" imgW="530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D777-B30D-41DF-AEE3-98475758421D}" type="datetime4">
              <a:rPr lang="nb-NO" smtClean="0"/>
              <a:t>tor 2 november 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0125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21627188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2" name="think-cell Slide" r:id="rId4" imgW="530" imgH="528" progId="TCLayout.ActiveDocument.1">
                  <p:embed/>
                </p:oleObj>
              </mc:Choice>
              <mc:Fallback>
                <p:oleObj name="think-cell Slide" r:id="rId4" imgW="530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DB650-7F8A-4707-86DE-BAFC0A887D1B}" type="datetime4">
              <a:rPr lang="nb-NO" smtClean="0"/>
              <a:t>tor 2 november 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5200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66733" y="1052739"/>
            <a:ext cx="6815667" cy="507342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6896E-D35F-42FC-82E0-D48250C65BBF}" type="datetime4">
              <a:rPr lang="nb-NO" smtClean="0"/>
              <a:t>tor 2 november 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39674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797141755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16" name="think-cell Slide" r:id="rId4" imgW="530" imgH="528" progId="TCLayout.ActiveDocument.1">
                  <p:embed/>
                </p:oleObj>
              </mc:Choice>
              <mc:Fallback>
                <p:oleObj name="think-cell Slide" r:id="rId4" imgW="530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177A7-C3FC-4E48-BB24-DEB74B13FB2B}" type="datetime4">
              <a:rPr lang="nb-NO" smtClean="0"/>
              <a:t>tor 2 november 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876B1-03E0-4611-99AD-82804858651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64000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156757084"/>
              </p:ext>
            </p:extLst>
          </p:nvPr>
        </p:nvGraphicFramePr>
        <p:xfrm>
          <a:off x="1589" y="1590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9" name="think-cell Slide" r:id="rId18" imgW="530" imgH="528" progId="TCLayout.ActiveDocument.1">
                  <p:embed/>
                </p:oleObj>
              </mc:Choice>
              <mc:Fallback>
                <p:oleObj name="think-cell Slide" r:id="rId18" imgW="530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9" y="1590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335360" y="332656"/>
            <a:ext cx="92308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772816"/>
            <a:ext cx="11247040" cy="4353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59829" y="630932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942DE359-F9C0-4DCB-B025-CB9632E91B7F}" type="datetime4">
              <a:rPr lang="nb-NO" smtClean="0"/>
              <a:pPr/>
              <a:t>tor 2 november 2017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719403" y="6304238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723808" y="630932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C7876B1-03E0-4611-99AD-828048586517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0"/>
          <a:stretch>
            <a:fillRect/>
          </a:stretch>
        </p:blipFill>
        <p:spPr>
          <a:xfrm>
            <a:off x="9839325" y="403753"/>
            <a:ext cx="1657350" cy="73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7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13" r:id="rId12"/>
    <p:sldLayoutId id="2147483716" r:id="rId1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defTabSz="6858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38138" indent="-338138" algn="l" defTabSz="685800" rtl="0" eaLnBrk="1" latinLnBrk="0" hangingPunct="1">
        <a:spcBef>
          <a:spcPct val="20000"/>
        </a:spcBef>
        <a:buFont typeface="PF Square Sans Pro Medium" pitchFamily="50" charset="0"/>
        <a:buChar char="●"/>
        <a:defRPr sz="21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35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35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.emf"/><Relationship Id="rId2" Type="http://schemas.openxmlformats.org/officeDocument/2006/relationships/tags" Target="../tags/tag10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4.jp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11.bin"/><Relationship Id="rId4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37398574"/>
              </p:ext>
            </p:extLst>
          </p:nvPr>
        </p:nvGraphicFramePr>
        <p:xfrm>
          <a:off x="1525192" y="858442"/>
          <a:ext cx="1190" cy="1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42" name="think-cell Slide" r:id="rId6" imgW="530" imgH="528" progId="TCLayout.ActiveDocument.1">
                  <p:embed/>
                </p:oleObj>
              </mc:Choice>
              <mc:Fallback>
                <p:oleObj name="think-cell Slide" r:id="rId6" imgW="530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25192" y="858442"/>
                        <a:ext cx="1190" cy="11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001008" y="1484786"/>
            <a:ext cx="5829300" cy="1102519"/>
          </a:xfrm>
        </p:spPr>
        <p:txBody>
          <a:bodyPr>
            <a:normAutofit fontScale="90000"/>
          </a:bodyPr>
          <a:lstStyle/>
          <a:p>
            <a:pPr algn="l"/>
            <a:r>
              <a:rPr lang="nb-NO" b="1" dirty="0" smtClean="0">
                <a:solidFill>
                  <a:srgbClr val="996308"/>
                </a:solidFill>
              </a:rPr>
              <a:t>Digital styringsmodell og prioriteringsprosess for prosjekter</a:t>
            </a:r>
            <a:endParaRPr lang="nb-NO" b="1" dirty="0">
              <a:solidFill>
                <a:srgbClr val="996308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239616" y="2672916"/>
            <a:ext cx="4800600" cy="1314450"/>
          </a:xfrm>
        </p:spPr>
        <p:txBody>
          <a:bodyPr/>
          <a:lstStyle/>
          <a:p>
            <a:pPr algn="l"/>
            <a:r>
              <a:rPr lang="nb-NO" b="1" dirty="0" smtClean="0"/>
              <a:t>Alstahaug digital strategi</a:t>
            </a:r>
          </a:p>
          <a:p>
            <a:pPr algn="l"/>
            <a:r>
              <a:rPr lang="nb-NO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Oktober 2017 </a:t>
            </a:r>
            <a:endParaRPr lang="nb-NO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kstSylinder 3"/>
          <p:cNvSpPr txBox="1"/>
          <p:nvPr/>
        </p:nvSpPr>
        <p:spPr>
          <a:xfrm>
            <a:off x="2927648" y="6525344"/>
            <a:ext cx="6264696" cy="2135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788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Besøksadresse: Strandgata 52  |  Rådhuset, 8805 Sandnessjøen  |  Tlf. 75 07 50 00  |  www.alstahaug.kommune.no</a:t>
            </a:r>
          </a:p>
        </p:txBody>
      </p:sp>
    </p:spTree>
    <p:extLst>
      <p:ext uri="{BB962C8B-B14F-4D97-AF65-F5344CB8AC3E}">
        <p14:creationId xmlns:p14="http://schemas.microsoft.com/office/powerpoint/2010/main" val="101314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Anbefalt overordnet styringsmodell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D777-B30D-41DF-AEE3-98475758421D}" type="datetime4">
              <a:rPr lang="nb-NO" smtClean="0"/>
              <a:t>tor 2 november 2017</a:t>
            </a:fld>
            <a:endParaRPr lang="nb-NO"/>
          </a:p>
        </p:txBody>
      </p:sp>
      <p:sp>
        <p:nvSpPr>
          <p:cNvPr id="4" name="Isosceles Triangle 3"/>
          <p:cNvSpPr/>
          <p:nvPr/>
        </p:nvSpPr>
        <p:spPr>
          <a:xfrm>
            <a:off x="3149569" y="1741908"/>
            <a:ext cx="3599465" cy="910629"/>
          </a:xfrm>
          <a:prstGeom prst="triangle">
            <a:avLst/>
          </a:prstGeom>
          <a:solidFill>
            <a:schemeClr val="tx2">
              <a:lumMod val="75000"/>
            </a:schemeClr>
          </a:solidFill>
          <a:ln>
            <a:solidFill>
              <a:srgbClr val="0072C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37" dirty="0">
                <a:latin typeface="Calibri" panose="020F0502020204030204" pitchFamily="34" charset="0"/>
              </a:rPr>
              <a:t>Visjon, ambisjon og målbilde</a:t>
            </a:r>
          </a:p>
        </p:txBody>
      </p:sp>
      <p:sp>
        <p:nvSpPr>
          <p:cNvPr id="5" name="Rectangle 4"/>
          <p:cNvSpPr/>
          <p:nvPr/>
        </p:nvSpPr>
        <p:spPr>
          <a:xfrm>
            <a:off x="3149566" y="2925860"/>
            <a:ext cx="3599468" cy="455314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0072C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37" dirty="0">
                <a:latin typeface="Calibri" panose="020F0502020204030204" pitchFamily="34" charset="0"/>
              </a:rPr>
              <a:t>Strategiske satsinger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149568" y="4383136"/>
            <a:ext cx="3599466" cy="910632"/>
            <a:chOff x="384348" y="3978326"/>
            <a:chExt cx="4663058" cy="840583"/>
          </a:xfrm>
          <a:solidFill>
            <a:schemeClr val="bg1"/>
          </a:solidFill>
        </p:grpSpPr>
        <p:sp>
          <p:nvSpPr>
            <p:cNvPr id="7" name="Rectangle 6"/>
            <p:cNvSpPr/>
            <p:nvPr/>
          </p:nvSpPr>
          <p:spPr>
            <a:xfrm>
              <a:off x="384348" y="3978328"/>
              <a:ext cx="2268000" cy="8405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72CE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63" tIns="31782" rIns="178191" bIns="31782" numCol="1" spcCol="1270" anchor="ctr" anchorCtr="0">
              <a:noAutofit/>
            </a:bodyPr>
            <a:lstStyle/>
            <a:p>
              <a:pPr defTabSz="505603">
                <a:lnSpc>
                  <a:spcPct val="90000"/>
                </a:lnSpc>
                <a:spcBef>
                  <a:spcPct val="0"/>
                </a:spcBef>
                <a:spcAft>
                  <a:spcPts val="217"/>
                </a:spcAft>
              </a:pPr>
              <a:r>
                <a:rPr lang="nb-NO" sz="1137" dirty="0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Helvetica" panose="020B0604020202020204" pitchFamily="34" charset="0"/>
                </a:rPr>
                <a:t>IKT drift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2779406" y="3978326"/>
              <a:ext cx="2268000" cy="84058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72CE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3563" tIns="31782" rIns="178191" bIns="31782" numCol="1" spcCol="1270" anchor="ctr" anchorCtr="0">
              <a:noAutofit/>
            </a:bodyPr>
            <a:lstStyle/>
            <a:p>
              <a:pPr defTabSz="505603">
                <a:lnSpc>
                  <a:spcPct val="90000"/>
                </a:lnSpc>
                <a:spcBef>
                  <a:spcPct val="0"/>
                </a:spcBef>
                <a:spcAft>
                  <a:spcPts val="217"/>
                </a:spcAft>
              </a:pPr>
              <a:r>
                <a:rPr lang="nb-NO" sz="1137" dirty="0">
                  <a:solidFill>
                    <a:schemeClr val="tx1"/>
                  </a:solidFill>
                  <a:latin typeface="Calibri" panose="020F0502020204030204" pitchFamily="34" charset="0"/>
                  <a:ea typeface="Verdana" panose="020B0604030504040204" pitchFamily="34" charset="0"/>
                  <a:cs typeface="Helvetica" panose="020B0604020202020204" pitchFamily="34" charset="0"/>
                </a:rPr>
                <a:t>Porteføljestyring av prosjekter</a:t>
              </a:r>
            </a:p>
          </p:txBody>
        </p:sp>
      </p:grpSp>
      <p:sp>
        <p:nvSpPr>
          <p:cNvPr id="9" name="Rectangle 8"/>
          <p:cNvSpPr/>
          <p:nvPr/>
        </p:nvSpPr>
        <p:spPr>
          <a:xfrm>
            <a:off x="3149569" y="3691623"/>
            <a:ext cx="3599465" cy="455314"/>
          </a:xfrm>
          <a:prstGeom prst="rect">
            <a:avLst/>
          </a:prstGeom>
          <a:solidFill>
            <a:schemeClr val="bg1"/>
          </a:solidFill>
          <a:ln w="9525">
            <a:solidFill>
              <a:srgbClr val="0072CE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63" tIns="31782" rIns="178191" bIns="31782" numCol="1" spcCol="1270" anchor="ctr" anchorCtr="0">
            <a:noAutofit/>
          </a:bodyPr>
          <a:lstStyle/>
          <a:p>
            <a:pPr defTabSz="505603">
              <a:lnSpc>
                <a:spcPct val="90000"/>
              </a:lnSpc>
              <a:spcBef>
                <a:spcPct val="0"/>
              </a:spcBef>
              <a:spcAft>
                <a:spcPts val="217"/>
              </a:spcAft>
            </a:pPr>
            <a:r>
              <a:rPr lang="nb-NO" sz="1137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Prioritering av prosjekter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49567" y="5567092"/>
            <a:ext cx="3599465" cy="455314"/>
          </a:xfrm>
          <a:prstGeom prst="rect">
            <a:avLst/>
          </a:prstGeom>
          <a:solidFill>
            <a:schemeClr val="bg1"/>
          </a:solidFill>
          <a:ln w="9525">
            <a:solidFill>
              <a:srgbClr val="0072CE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63" tIns="31782" rIns="178191" bIns="31782" numCol="1" spcCol="1270" anchor="ctr" anchorCtr="0">
            <a:noAutofit/>
          </a:bodyPr>
          <a:lstStyle/>
          <a:p>
            <a:pPr defTabSz="505603">
              <a:lnSpc>
                <a:spcPct val="90000"/>
              </a:lnSpc>
              <a:spcBef>
                <a:spcPct val="0"/>
              </a:spcBef>
              <a:spcAft>
                <a:spcPts val="217"/>
              </a:spcAft>
            </a:pPr>
            <a:r>
              <a:rPr lang="nb-NO" sz="1137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Virksomhetens ressurser og kompetanse</a:t>
            </a:r>
          </a:p>
        </p:txBody>
      </p:sp>
      <p:cxnSp>
        <p:nvCxnSpPr>
          <p:cNvPr id="11" name="Straight Arrow Connector 10"/>
          <p:cNvCxnSpPr>
            <a:stCxn id="4" idx="3"/>
            <a:endCxn id="5" idx="0"/>
          </p:cNvCxnSpPr>
          <p:nvPr/>
        </p:nvCxnSpPr>
        <p:spPr>
          <a:xfrm flipH="1">
            <a:off x="4949301" y="2652536"/>
            <a:ext cx="1" cy="27332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94488" y="3381174"/>
            <a:ext cx="0" cy="27332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786343" y="3381174"/>
            <a:ext cx="0" cy="27332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994488" y="4137534"/>
            <a:ext cx="0" cy="27332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5793955" y="4109814"/>
            <a:ext cx="0" cy="273324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4012607" y="5276687"/>
            <a:ext cx="0" cy="27332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5848555" y="5276687"/>
            <a:ext cx="0" cy="273324"/>
          </a:xfrm>
          <a:prstGeom prst="straightConnector1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6749034" y="4838450"/>
            <a:ext cx="444675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6767540" y="5794749"/>
            <a:ext cx="426166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24" idx="1"/>
          </p:cNvCxnSpPr>
          <p:nvPr/>
        </p:nvCxnSpPr>
        <p:spPr>
          <a:xfrm flipH="1" flipV="1">
            <a:off x="6749035" y="3882157"/>
            <a:ext cx="444675" cy="1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767542" y="3153518"/>
            <a:ext cx="426167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767539" y="2641167"/>
            <a:ext cx="426168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809342" y="4838453"/>
            <a:ext cx="279918" cy="0"/>
          </a:xfrm>
          <a:prstGeom prst="straightConnector1">
            <a:avLst/>
          </a:prstGeom>
          <a:ln w="1905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193710" y="1741907"/>
            <a:ext cx="1876081" cy="4280500"/>
          </a:xfrm>
          <a:prstGeom prst="rect">
            <a:avLst/>
          </a:prstGeom>
          <a:solidFill>
            <a:schemeClr val="bg1"/>
          </a:solidFill>
          <a:ln w="9525">
            <a:solidFill>
              <a:srgbClr val="0072CE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63" tIns="31782" rIns="178191" bIns="31782" numCol="1" spcCol="1270" anchor="ctr" anchorCtr="0">
            <a:noAutofit/>
          </a:bodyPr>
          <a:lstStyle/>
          <a:p>
            <a:pPr defTabSz="505603">
              <a:lnSpc>
                <a:spcPct val="90000"/>
              </a:lnSpc>
              <a:spcBef>
                <a:spcPct val="0"/>
              </a:spcBef>
              <a:spcAft>
                <a:spcPts val="217"/>
              </a:spcAft>
            </a:pPr>
            <a:endParaRPr lang="nb-NO" sz="1137" dirty="0">
              <a:solidFill>
                <a:schemeClr val="tx1"/>
              </a:solidFill>
              <a:latin typeface="Calibri" panose="020F0502020204030204" pitchFamily="34" charset="0"/>
              <a:ea typeface="Verdana" panose="020B0604030504040204" pitchFamily="34" charset="0"/>
              <a:cs typeface="Helvetica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7332762" y="4231809"/>
            <a:ext cx="1591158" cy="585000"/>
          </a:xfrm>
          <a:prstGeom prst="rect">
            <a:avLst/>
          </a:prstGeom>
          <a:solidFill>
            <a:schemeClr val="bg1"/>
          </a:solidFill>
          <a:ln w="9525">
            <a:solidFill>
              <a:srgbClr val="0072CE"/>
            </a:solidFill>
          </a:ln>
          <a:ex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63" tIns="31782" rIns="178191" bIns="31782" numCol="1" spcCol="1270" anchor="ctr" anchorCtr="0">
            <a:noAutofit/>
          </a:bodyPr>
          <a:lstStyle/>
          <a:p>
            <a:pPr defTabSz="505603">
              <a:lnSpc>
                <a:spcPct val="90000"/>
              </a:lnSpc>
              <a:spcBef>
                <a:spcPct val="0"/>
              </a:spcBef>
              <a:spcAft>
                <a:spcPts val="217"/>
              </a:spcAft>
            </a:pPr>
            <a:r>
              <a:rPr lang="nb-NO" sz="1137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Forvaltning av fagsystemer og informasjonssikkerhet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7332766" y="5099183"/>
            <a:ext cx="1591158" cy="585000"/>
          </a:xfrm>
          <a:prstGeom prst="rect">
            <a:avLst/>
          </a:prstGeom>
          <a:solidFill>
            <a:schemeClr val="bg1"/>
          </a:solidFill>
          <a:ln w="9525">
            <a:solidFill>
              <a:srgbClr val="0072CE"/>
            </a:solidFill>
          </a:ln>
          <a:ex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63" tIns="31782" rIns="178191" bIns="31782" numCol="1" spcCol="1270" anchor="ctr" anchorCtr="0">
            <a:noAutofit/>
          </a:bodyPr>
          <a:lstStyle/>
          <a:p>
            <a:pPr defTabSz="505603">
              <a:lnSpc>
                <a:spcPct val="90000"/>
              </a:lnSpc>
              <a:spcBef>
                <a:spcPct val="0"/>
              </a:spcBef>
              <a:spcAft>
                <a:spcPts val="217"/>
              </a:spcAft>
            </a:pPr>
            <a:r>
              <a:rPr lang="nb-NO" sz="1137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Gevinstrealisering</a:t>
            </a:r>
          </a:p>
        </p:txBody>
      </p:sp>
      <p:sp>
        <p:nvSpPr>
          <p:cNvPr id="27" name="Rectangle 26"/>
          <p:cNvSpPr/>
          <p:nvPr/>
        </p:nvSpPr>
        <p:spPr>
          <a:xfrm>
            <a:off x="7193709" y="1741907"/>
            <a:ext cx="1876081" cy="586595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rgbClr val="0072CE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137" dirty="0">
                <a:latin typeface="Calibri" panose="020F0502020204030204" pitchFamily="34" charset="0"/>
              </a:rPr>
              <a:t>Kommunens virksomhetsomhets-områder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7332764" y="2525719"/>
            <a:ext cx="1591158" cy="585000"/>
          </a:xfrm>
          <a:prstGeom prst="rect">
            <a:avLst/>
          </a:prstGeom>
          <a:solidFill>
            <a:schemeClr val="bg1"/>
          </a:solidFill>
          <a:ln w="9525">
            <a:solidFill>
              <a:srgbClr val="0072CE"/>
            </a:solidFill>
          </a:ln>
          <a:ex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63" tIns="31782" rIns="178191" bIns="31782" numCol="1" spcCol="1270" anchor="ctr" anchorCtr="0">
            <a:noAutofit/>
          </a:bodyPr>
          <a:lstStyle/>
          <a:p>
            <a:pPr defTabSz="505603">
              <a:lnSpc>
                <a:spcPct val="90000"/>
              </a:lnSpc>
              <a:spcBef>
                <a:spcPct val="0"/>
              </a:spcBef>
              <a:spcAft>
                <a:spcPts val="217"/>
              </a:spcAft>
            </a:pPr>
            <a:r>
              <a:rPr lang="nb-NO" sz="1137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Tjenesteutvikling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7332763" y="3368857"/>
            <a:ext cx="1591158" cy="585000"/>
          </a:xfrm>
          <a:prstGeom prst="rect">
            <a:avLst/>
          </a:prstGeom>
          <a:solidFill>
            <a:schemeClr val="bg1"/>
          </a:solidFill>
          <a:ln w="9525">
            <a:solidFill>
              <a:srgbClr val="0072CE"/>
            </a:solidFill>
          </a:ln>
          <a:extLst/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63" tIns="31782" rIns="178191" bIns="31782" numCol="1" spcCol="1270" anchor="ctr" anchorCtr="0">
            <a:noAutofit/>
          </a:bodyPr>
          <a:lstStyle/>
          <a:p>
            <a:pPr defTabSz="505603">
              <a:lnSpc>
                <a:spcPct val="90000"/>
              </a:lnSpc>
              <a:spcBef>
                <a:spcPct val="0"/>
              </a:spcBef>
              <a:spcAft>
                <a:spcPts val="217"/>
              </a:spcAft>
            </a:pPr>
            <a:r>
              <a:rPr lang="nb-NO" sz="1137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Helvetica" panose="020B0604020202020204" pitchFamily="34" charset="0"/>
              </a:rPr>
              <a:t>Prosjekteierskap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0560496" y="10306"/>
            <a:ext cx="1631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 smtClean="0">
                <a:solidFill>
                  <a:schemeClr val="bg1">
                    <a:lumMod val="50000"/>
                  </a:schemeClr>
                </a:solidFill>
              </a:rPr>
              <a:t>Organisering</a:t>
            </a:r>
            <a:endParaRPr lang="nb-NO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61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10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4164049102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2" name="think-cell Slide" r:id="rId4" imgW="530" imgH="528" progId="TCLayout.ActiveDocument.1">
                  <p:embed/>
                </p:oleObj>
              </mc:Choice>
              <mc:Fallback>
                <p:oleObj name="think-cell Slide" r:id="rId4" imgW="530" imgH="52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400" dirty="0">
                <a:solidFill>
                  <a:schemeClr val="tx1"/>
                </a:solidFill>
              </a:rPr>
              <a:t>S</a:t>
            </a:r>
            <a:r>
              <a:rPr lang="nb-NO" sz="2400" dirty="0" smtClean="0">
                <a:solidFill>
                  <a:schemeClr val="tx1"/>
                </a:solidFill>
              </a:rPr>
              <a:t>tyringsmodell og ansvarsfordeling for </a:t>
            </a:r>
            <a:br>
              <a:rPr lang="nb-NO" sz="2400" dirty="0" smtClean="0">
                <a:solidFill>
                  <a:schemeClr val="tx1"/>
                </a:solidFill>
              </a:rPr>
            </a:br>
            <a:r>
              <a:rPr lang="nb-NO" sz="2400" dirty="0" smtClean="0">
                <a:solidFill>
                  <a:schemeClr val="tx1"/>
                </a:solidFill>
              </a:rPr>
              <a:t>gjennomføring av </a:t>
            </a:r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utviklingsprosjekter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560496" y="10306"/>
            <a:ext cx="1631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 smtClean="0">
                <a:solidFill>
                  <a:schemeClr val="bg1">
                    <a:lumMod val="50000"/>
                  </a:schemeClr>
                </a:solidFill>
              </a:rPr>
              <a:t>Organisering</a:t>
            </a:r>
            <a:endParaRPr lang="nb-NO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47728" y="1919447"/>
            <a:ext cx="3235030" cy="36004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/>
              <a:t>Strategisk ledergruppe </a:t>
            </a:r>
            <a:endParaRPr lang="nb-NO" sz="1600" dirty="0"/>
          </a:p>
        </p:txBody>
      </p:sp>
      <p:sp>
        <p:nvSpPr>
          <p:cNvPr id="9" name="Rectangle 8"/>
          <p:cNvSpPr/>
          <p:nvPr/>
        </p:nvSpPr>
        <p:spPr>
          <a:xfrm>
            <a:off x="8724292" y="3081777"/>
            <a:ext cx="1656184" cy="45274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bg1"/>
                </a:solidFill>
              </a:rPr>
              <a:t>IKT-avdeling</a:t>
            </a:r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06351" y="2457059"/>
            <a:ext cx="136815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rgbClr val="000000"/>
                </a:solidFill>
              </a:rPr>
              <a:t>Stab/støtte</a:t>
            </a:r>
            <a:endParaRPr lang="nb-NO" sz="1400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100331" y="1919447"/>
            <a:ext cx="136815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rgbClr val="000000"/>
                </a:solidFill>
              </a:rPr>
              <a:t>Oppvekst/kultur</a:t>
            </a:r>
            <a:endParaRPr lang="nb-NO" sz="14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554783" y="1919447"/>
            <a:ext cx="136815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000000"/>
                </a:solidFill>
              </a:rPr>
              <a:t>Samfunnsutvikling</a:t>
            </a:r>
            <a:endParaRPr lang="nb-NO" sz="12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554783" y="2457059"/>
            <a:ext cx="136815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rgbClr val="000000"/>
                </a:solidFill>
              </a:rPr>
              <a:t>Helse/Velferd</a:t>
            </a:r>
            <a:endParaRPr lang="nb-NO" sz="1400" dirty="0">
              <a:solidFill>
                <a:srgbClr val="00000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47728" y="2927559"/>
            <a:ext cx="3235030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000000"/>
                </a:solidFill>
              </a:rPr>
              <a:t>Prioriteringsråd </a:t>
            </a:r>
            <a:endParaRPr lang="nb-NO" sz="1600" dirty="0">
              <a:solidFill>
                <a:srgbClr val="000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642400" y="3658162"/>
            <a:ext cx="3240358" cy="321899"/>
          </a:xfrm>
          <a:prstGeom prst="rect">
            <a:avLst/>
          </a:prstGeom>
          <a:solidFill>
            <a:srgbClr val="7030A0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bg1"/>
                </a:solidFill>
              </a:rPr>
              <a:t>Porteføljeansvarlig</a:t>
            </a:r>
            <a:endParaRPr lang="nb-NO" sz="1600" dirty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68539" y="4725144"/>
            <a:ext cx="1008112" cy="360040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000000"/>
                </a:solidFill>
              </a:rPr>
              <a:t>Prosjekt 1</a:t>
            </a:r>
            <a:endParaRPr lang="nb-NO" sz="1200" dirty="0">
              <a:solidFill>
                <a:srgbClr val="00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874646" y="4724573"/>
            <a:ext cx="1008112" cy="360040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000000"/>
                </a:solidFill>
              </a:rPr>
              <a:t>Prosjekt 3</a:t>
            </a:r>
            <a:endParaRPr lang="nb-NO" sz="1200" dirty="0">
              <a:solidFill>
                <a:srgbClr val="00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58522" y="4723092"/>
            <a:ext cx="1008112" cy="360040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000000"/>
                </a:solidFill>
              </a:rPr>
              <a:t>Prosjekt 2</a:t>
            </a:r>
            <a:endParaRPr lang="nb-NO" sz="1200" dirty="0">
              <a:solidFill>
                <a:srgbClr val="000000"/>
              </a:solidFill>
            </a:endParaRPr>
          </a:p>
        </p:txBody>
      </p:sp>
      <p:sp>
        <p:nvSpPr>
          <p:cNvPr id="67" name="Right Brace 66"/>
          <p:cNvSpPr/>
          <p:nvPr/>
        </p:nvSpPr>
        <p:spPr>
          <a:xfrm rot="16200000">
            <a:off x="5190570" y="2531515"/>
            <a:ext cx="144016" cy="3240360"/>
          </a:xfrm>
          <a:prstGeom prst="rightBrace">
            <a:avLst>
              <a:gd name="adj1" fmla="val 25970"/>
              <a:gd name="adj2" fmla="val 50000"/>
            </a:avLst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2" name="Rectangle 61"/>
          <p:cNvSpPr/>
          <p:nvPr/>
        </p:nvSpPr>
        <p:spPr>
          <a:xfrm>
            <a:off x="581251" y="4624858"/>
            <a:ext cx="1368151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bg1"/>
                </a:solidFill>
              </a:rPr>
              <a:t>IKT-avdeling</a:t>
            </a:r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579120" y="3534519"/>
            <a:ext cx="136815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rgbClr val="000000"/>
                </a:solidFill>
              </a:rPr>
              <a:t>Stab/Støtte</a:t>
            </a:r>
            <a:endParaRPr lang="nb-NO" sz="1400" dirty="0">
              <a:solidFill>
                <a:srgbClr val="00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79120" y="2996907"/>
            <a:ext cx="136815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rgbClr val="000000"/>
                </a:solidFill>
              </a:rPr>
              <a:t>Oppvekst/kultur</a:t>
            </a:r>
            <a:endParaRPr lang="nb-NO" sz="140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579120" y="2450200"/>
            <a:ext cx="136815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000000"/>
                </a:solidFill>
              </a:rPr>
              <a:t>Samfunnsutvikling</a:t>
            </a:r>
            <a:endParaRPr lang="nb-NO" sz="1200" dirty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79120" y="4106384"/>
            <a:ext cx="136815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rgbClr val="000000"/>
                </a:solidFill>
              </a:rPr>
              <a:t>Helse/Velferd</a:t>
            </a:r>
            <a:endParaRPr lang="nb-NO" sz="1400" dirty="0">
              <a:solidFill>
                <a:srgbClr val="000000"/>
              </a:solidFill>
            </a:endParaRPr>
          </a:p>
        </p:txBody>
      </p:sp>
      <p:sp>
        <p:nvSpPr>
          <p:cNvPr id="2" name="Isosceles Triangle 1"/>
          <p:cNvSpPr/>
          <p:nvPr/>
        </p:nvSpPr>
        <p:spPr>
          <a:xfrm rot="5400000">
            <a:off x="1163452" y="2816932"/>
            <a:ext cx="3240360" cy="1440160"/>
          </a:xfrm>
          <a:prstGeom prst="triangle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>
              <a:solidFill>
                <a:srgbClr val="00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1919536" y="3212976"/>
            <a:ext cx="1512168" cy="317038"/>
          </a:xfrm>
          <a:prstGeom prst="rect">
            <a:avLst/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err="1" smtClean="0">
                <a:solidFill>
                  <a:srgbClr val="000000"/>
                </a:solidFill>
              </a:rPr>
              <a:t>Ideér</a:t>
            </a:r>
            <a:r>
              <a:rPr lang="nb-NO" sz="1400" dirty="0" smtClean="0">
                <a:solidFill>
                  <a:srgbClr val="000000"/>
                </a:solidFill>
              </a:rPr>
              <a:t> og </a:t>
            </a:r>
          </a:p>
          <a:p>
            <a:pPr algn="ctr"/>
            <a:r>
              <a:rPr lang="nb-NO" sz="1400" dirty="0" smtClean="0">
                <a:solidFill>
                  <a:srgbClr val="000000"/>
                </a:solidFill>
              </a:rPr>
              <a:t>prosjektforslag</a:t>
            </a:r>
            <a:endParaRPr lang="nb-NO" sz="1400" dirty="0">
              <a:solidFill>
                <a:srgbClr val="000000"/>
              </a:solidFill>
            </a:endParaRPr>
          </a:p>
        </p:txBody>
      </p:sp>
      <p:sp>
        <p:nvSpPr>
          <p:cNvPr id="68" name="Left-Right Arrow 67"/>
          <p:cNvSpPr/>
          <p:nvPr/>
        </p:nvSpPr>
        <p:spPr>
          <a:xfrm rot="5400000">
            <a:off x="3848558" y="2510705"/>
            <a:ext cx="483246" cy="164827"/>
          </a:xfrm>
          <a:prstGeom prst="leftRightArrow">
            <a:avLst>
              <a:gd name="adj1" fmla="val 45336"/>
              <a:gd name="adj2" fmla="val 46611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Left-Right Arrow 68"/>
          <p:cNvSpPr/>
          <p:nvPr/>
        </p:nvSpPr>
        <p:spPr>
          <a:xfrm rot="5400000">
            <a:off x="4856670" y="2510705"/>
            <a:ext cx="483246" cy="164827"/>
          </a:xfrm>
          <a:prstGeom prst="leftRightArrow">
            <a:avLst>
              <a:gd name="adj1" fmla="val 45336"/>
              <a:gd name="adj2" fmla="val 46611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Left-Right Arrow 69"/>
          <p:cNvSpPr/>
          <p:nvPr/>
        </p:nvSpPr>
        <p:spPr>
          <a:xfrm rot="5400000">
            <a:off x="5864782" y="2510705"/>
            <a:ext cx="483246" cy="164827"/>
          </a:xfrm>
          <a:prstGeom prst="leftRightArrow">
            <a:avLst>
              <a:gd name="adj1" fmla="val 45336"/>
              <a:gd name="adj2" fmla="val 46611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/>
          <p:nvPr/>
        </p:nvSpPr>
        <p:spPr>
          <a:xfrm>
            <a:off x="566830" y="1340768"/>
            <a:ext cx="2880320" cy="288032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i="1" dirty="0" smtClean="0">
                <a:solidFill>
                  <a:srgbClr val="000000"/>
                </a:solidFill>
              </a:rPr>
              <a:t>Innovasjon og tjenesteutvikling</a:t>
            </a:r>
            <a:endParaRPr lang="nb-NO" sz="1600" i="1" dirty="0">
              <a:solidFill>
                <a:srgbClr val="000000"/>
              </a:solidFill>
            </a:endParaRPr>
          </a:p>
        </p:txBody>
      </p:sp>
      <p:sp>
        <p:nvSpPr>
          <p:cNvPr id="73" name="Pentagon 72"/>
          <p:cNvSpPr/>
          <p:nvPr/>
        </p:nvSpPr>
        <p:spPr>
          <a:xfrm>
            <a:off x="3635438" y="1340768"/>
            <a:ext cx="3240360" cy="288032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i="1" dirty="0" smtClean="0">
                <a:solidFill>
                  <a:srgbClr val="000000"/>
                </a:solidFill>
              </a:rPr>
              <a:t>Prioritering og porteføljestyring </a:t>
            </a:r>
            <a:endParaRPr lang="nb-NO" sz="1600" i="1" dirty="0">
              <a:solidFill>
                <a:srgbClr val="000000"/>
              </a:solidFill>
            </a:endParaRPr>
          </a:p>
        </p:txBody>
      </p:sp>
      <p:sp>
        <p:nvSpPr>
          <p:cNvPr id="89" name="Pentagon 88"/>
          <p:cNvSpPr/>
          <p:nvPr/>
        </p:nvSpPr>
        <p:spPr>
          <a:xfrm>
            <a:off x="7019814" y="1340768"/>
            <a:ext cx="5040560" cy="288032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i="1" dirty="0" smtClean="0">
                <a:solidFill>
                  <a:srgbClr val="000000"/>
                </a:solidFill>
              </a:rPr>
              <a:t>Gevinstrealisering, forvaltning og kontinuerlig forbedring </a:t>
            </a:r>
            <a:endParaRPr lang="nb-NO" sz="1600" i="1" dirty="0">
              <a:solidFill>
                <a:srgbClr val="00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050507" y="6572909"/>
            <a:ext cx="360040" cy="21602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3" name="Rectangle 92"/>
          <p:cNvSpPr/>
          <p:nvPr/>
        </p:nvSpPr>
        <p:spPr>
          <a:xfrm>
            <a:off x="1612650" y="6581377"/>
            <a:ext cx="360040" cy="21602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7" name="TextBox 96"/>
          <p:cNvSpPr txBox="1"/>
          <p:nvPr/>
        </p:nvSpPr>
        <p:spPr>
          <a:xfrm>
            <a:off x="3338539" y="6554055"/>
            <a:ext cx="14782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/>
              <a:t> </a:t>
            </a:r>
            <a:r>
              <a:rPr lang="nb-NO" sz="1100" dirty="0" smtClean="0"/>
              <a:t>Kommunens sektorer </a:t>
            </a:r>
            <a:endParaRPr lang="nb-NO" sz="1100" dirty="0"/>
          </a:p>
        </p:txBody>
      </p:sp>
      <p:sp>
        <p:nvSpPr>
          <p:cNvPr id="98" name="TextBox 97"/>
          <p:cNvSpPr txBox="1"/>
          <p:nvPr/>
        </p:nvSpPr>
        <p:spPr>
          <a:xfrm>
            <a:off x="1919536" y="6562523"/>
            <a:ext cx="10935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100" dirty="0" smtClean="0"/>
              <a:t>IKT - avdelingen</a:t>
            </a:r>
            <a:endParaRPr lang="nb-NO" sz="1100" dirty="0"/>
          </a:p>
        </p:txBody>
      </p:sp>
      <p:sp>
        <p:nvSpPr>
          <p:cNvPr id="18" name="Rectangle 17"/>
          <p:cNvSpPr/>
          <p:nvPr/>
        </p:nvSpPr>
        <p:spPr>
          <a:xfrm>
            <a:off x="3668539" y="4300714"/>
            <a:ext cx="3240360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rgbClr val="000000"/>
                </a:solidFill>
              </a:rPr>
              <a:t>Prosjekteiere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573159" y="1875573"/>
            <a:ext cx="1368152" cy="4320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bg1"/>
                </a:solidFill>
              </a:rPr>
              <a:t>Innbyggere og næringsliv</a:t>
            </a:r>
            <a:endParaRPr lang="nb-NO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97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2900" y="80723"/>
            <a:ext cx="10286784" cy="695083"/>
          </a:xfrm>
        </p:spPr>
        <p:txBody>
          <a:bodyPr/>
          <a:lstStyle/>
          <a:p>
            <a:r>
              <a:rPr lang="nb-NO" sz="2000" dirty="0" smtClean="0">
                <a:solidFill>
                  <a:schemeClr val="tx1"/>
                </a:solidFill>
              </a:rPr>
              <a:t>Forslag til prioriteringsmodell </a:t>
            </a:r>
            <a:r>
              <a:rPr lang="nb-NO" sz="2000" dirty="0">
                <a:solidFill>
                  <a:schemeClr val="tx1"/>
                </a:solidFill>
              </a:rPr>
              <a:t>for </a:t>
            </a:r>
            <a:r>
              <a:rPr lang="nb-NO" sz="2000" dirty="0" smtClean="0">
                <a:solidFill>
                  <a:schemeClr val="tx1"/>
                </a:solidFill>
              </a:rPr>
              <a:t>prosjekter</a:t>
            </a:r>
            <a:endParaRPr lang="nb-NO" sz="2000" dirty="0">
              <a:solidFill>
                <a:schemeClr val="tx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86314" y="5949875"/>
            <a:ext cx="2227799" cy="543867"/>
            <a:chOff x="202133" y="5802365"/>
            <a:chExt cx="1670849" cy="407900"/>
          </a:xfrm>
        </p:grpSpPr>
        <p:sp>
          <p:nvSpPr>
            <p:cNvPr id="16" name="TextBox 15"/>
            <p:cNvSpPr txBox="1"/>
            <p:nvPr/>
          </p:nvSpPr>
          <p:spPr>
            <a:xfrm>
              <a:off x="431835" y="5802365"/>
              <a:ext cx="1441147" cy="407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Clr>
                  <a:srgbClr val="1F497D"/>
                </a:buClr>
              </a:pPr>
              <a:r>
                <a:rPr lang="nb-NO" sz="1467" dirty="0">
                  <a:solidFill>
                    <a:prstClr val="black"/>
                  </a:solidFill>
                </a:rPr>
                <a:t>Driftsbudsjett per avdelinger/seksjon</a:t>
              </a:r>
            </a:p>
          </p:txBody>
        </p:sp>
        <p:pic>
          <p:nvPicPr>
            <p:cNvPr id="17" name="Picture 5" descr="C:\Users\oslln\Downloads\1661 (1)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133" y="5806312"/>
              <a:ext cx="252000" cy="252000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8" name="Group 17"/>
          <p:cNvGrpSpPr/>
          <p:nvPr/>
        </p:nvGrpSpPr>
        <p:grpSpPr>
          <a:xfrm>
            <a:off x="5681913" y="5949869"/>
            <a:ext cx="2376713" cy="543867"/>
            <a:chOff x="203617" y="6416923"/>
            <a:chExt cx="1782535" cy="407900"/>
          </a:xfrm>
        </p:grpSpPr>
        <p:sp>
          <p:nvSpPr>
            <p:cNvPr id="19" name="TextBox 18"/>
            <p:cNvSpPr txBox="1"/>
            <p:nvPr/>
          </p:nvSpPr>
          <p:spPr>
            <a:xfrm>
              <a:off x="431836" y="6416923"/>
              <a:ext cx="1554316" cy="407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Clr>
                  <a:srgbClr val="1F497D"/>
                </a:buClr>
              </a:pPr>
              <a:r>
                <a:rPr lang="nb-NO" sz="1467" dirty="0">
                  <a:solidFill>
                    <a:prstClr val="black"/>
                  </a:solidFill>
                </a:rPr>
                <a:t>Budsjett til IT service og IT infrastruktur</a:t>
              </a:r>
            </a:p>
          </p:txBody>
        </p:sp>
        <p:pic>
          <p:nvPicPr>
            <p:cNvPr id="20" name="Picture 5" descr="C:\Users\oslln\Downloads\1661 (1)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617" y="6425819"/>
              <a:ext cx="252000" cy="252000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1" name="Group 20"/>
          <p:cNvGrpSpPr/>
          <p:nvPr/>
        </p:nvGrpSpPr>
        <p:grpSpPr>
          <a:xfrm>
            <a:off x="2862878" y="5949869"/>
            <a:ext cx="2370269" cy="543867"/>
            <a:chOff x="202133" y="6118006"/>
            <a:chExt cx="1777702" cy="407900"/>
          </a:xfrm>
        </p:grpSpPr>
        <p:sp>
          <p:nvSpPr>
            <p:cNvPr id="22" name="TextBox 21"/>
            <p:cNvSpPr txBox="1"/>
            <p:nvPr/>
          </p:nvSpPr>
          <p:spPr>
            <a:xfrm>
              <a:off x="431835" y="6118006"/>
              <a:ext cx="1548000" cy="407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Clr>
                  <a:srgbClr val="1F497D"/>
                </a:buClr>
              </a:pPr>
              <a:r>
                <a:rPr lang="nb-NO" sz="1467" dirty="0">
                  <a:solidFill>
                    <a:prstClr val="black"/>
                  </a:solidFill>
                </a:rPr>
                <a:t>Systemeierens drifts-budsjett per system</a:t>
              </a:r>
            </a:p>
          </p:txBody>
        </p:sp>
        <p:pic>
          <p:nvPicPr>
            <p:cNvPr id="23" name="Picture 5" descr="C:\Users\oslln\Downloads\1661 (1)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2133" y="6121953"/>
              <a:ext cx="252000" cy="252000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4" name="Group 23"/>
          <p:cNvGrpSpPr/>
          <p:nvPr/>
        </p:nvGrpSpPr>
        <p:grpSpPr>
          <a:xfrm>
            <a:off x="8507392" y="5949869"/>
            <a:ext cx="2556329" cy="543867"/>
            <a:chOff x="203617" y="6416923"/>
            <a:chExt cx="1917247" cy="407900"/>
          </a:xfrm>
        </p:grpSpPr>
        <p:sp>
          <p:nvSpPr>
            <p:cNvPr id="25" name="TextBox 24"/>
            <p:cNvSpPr txBox="1"/>
            <p:nvPr/>
          </p:nvSpPr>
          <p:spPr>
            <a:xfrm>
              <a:off x="431835" y="6416923"/>
              <a:ext cx="1689029" cy="4079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Clr>
                  <a:srgbClr val="1F497D"/>
                </a:buClr>
              </a:pPr>
              <a:r>
                <a:rPr lang="nb-NO" sz="1467" dirty="0">
                  <a:solidFill>
                    <a:prstClr val="black"/>
                  </a:solidFill>
                </a:rPr>
                <a:t>Budsjett til digitaliseringsprosjekter</a:t>
              </a:r>
            </a:p>
          </p:txBody>
        </p:sp>
        <p:pic>
          <p:nvPicPr>
            <p:cNvPr id="26" name="Picture 5" descr="C:\Users\oslln\Downloads\1661 (1).jp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3617" y="6425819"/>
              <a:ext cx="252000" cy="252000"/>
            </a:xfrm>
            <a:prstGeom prst="ellipse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" name="Freeform 28"/>
          <p:cNvSpPr/>
          <p:nvPr/>
        </p:nvSpPr>
        <p:spPr>
          <a:xfrm>
            <a:off x="249750" y="1729303"/>
            <a:ext cx="2670676" cy="426067"/>
          </a:xfrm>
          <a:custGeom>
            <a:avLst/>
            <a:gdLst>
              <a:gd name="connsiteX0" fmla="*/ 0 w 1498147"/>
              <a:gd name="connsiteY0" fmla="*/ 0 h 599259"/>
              <a:gd name="connsiteX1" fmla="*/ 1198518 w 1498147"/>
              <a:gd name="connsiteY1" fmla="*/ 0 h 599259"/>
              <a:gd name="connsiteX2" fmla="*/ 1498147 w 1498147"/>
              <a:gd name="connsiteY2" fmla="*/ 299630 h 599259"/>
              <a:gd name="connsiteX3" fmla="*/ 1198518 w 1498147"/>
              <a:gd name="connsiteY3" fmla="*/ 599259 h 599259"/>
              <a:gd name="connsiteX4" fmla="*/ 0 w 1498147"/>
              <a:gd name="connsiteY4" fmla="*/ 599259 h 599259"/>
              <a:gd name="connsiteX5" fmla="*/ 299630 w 1498147"/>
              <a:gd name="connsiteY5" fmla="*/ 299630 h 599259"/>
              <a:gd name="connsiteX6" fmla="*/ 0 w 1498147"/>
              <a:gd name="connsiteY6" fmla="*/ 0 h 59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147" h="599259">
                <a:moveTo>
                  <a:pt x="0" y="0"/>
                </a:moveTo>
                <a:lnTo>
                  <a:pt x="1198518" y="0"/>
                </a:lnTo>
                <a:lnTo>
                  <a:pt x="1498147" y="299630"/>
                </a:lnTo>
                <a:lnTo>
                  <a:pt x="1198518" y="599259"/>
                </a:lnTo>
                <a:lnTo>
                  <a:pt x="0" y="599259"/>
                </a:lnTo>
                <a:lnTo>
                  <a:pt x="299630" y="2996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8181" tIns="39116" rIns="419064" bIns="39116" numCol="1" spcCol="1270" anchor="ctr" anchorCtr="0">
            <a:noAutofit/>
          </a:bodyPr>
          <a:lstStyle/>
          <a:p>
            <a:pPr algn="ctr" defTabSz="62228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400" b="1" dirty="0">
                <a:solidFill>
                  <a:prstClr val="white"/>
                </a:solidFill>
                <a:latin typeface="Calibri" panose="020F0502020204030204" pitchFamily="34" charset="0"/>
              </a:rPr>
              <a:t>Grovsortering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184981" y="4077073"/>
            <a:ext cx="764365" cy="318100"/>
            <a:chOff x="400351" y="2597890"/>
            <a:chExt cx="647674" cy="238575"/>
          </a:xfrm>
        </p:grpSpPr>
        <p:sp>
          <p:nvSpPr>
            <p:cNvPr id="31" name="Oval 30"/>
            <p:cNvSpPr/>
            <p:nvPr/>
          </p:nvSpPr>
          <p:spPr>
            <a:xfrm>
              <a:off x="400351" y="2621298"/>
              <a:ext cx="180000" cy="180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32" tIns="39116" rIns="219312" bIns="39116" numCol="1" spcCol="1270" anchor="ctr" anchorCtr="0">
              <a:noAutofit/>
            </a:bodyPr>
            <a:lstStyle/>
            <a:p>
              <a:pPr defTabSz="6222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1467" b="1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27773" y="2597890"/>
              <a:ext cx="520252" cy="238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1F497D"/>
                </a:buClr>
              </a:pPr>
              <a:r>
                <a:rPr lang="nb-NO" sz="1467" dirty="0">
                  <a:solidFill>
                    <a:prstClr val="black"/>
                  </a:solidFill>
                  <a:latin typeface="Calibri" panose="020F0502020204030204" pitchFamily="34" charset="0"/>
                </a:rPr>
                <a:t>Idé </a:t>
              </a:r>
            </a:p>
          </p:txBody>
        </p:sp>
      </p:grpSp>
      <p:sp>
        <p:nvSpPr>
          <p:cNvPr id="35" name="Freeform 34"/>
          <p:cNvSpPr/>
          <p:nvPr/>
        </p:nvSpPr>
        <p:spPr>
          <a:xfrm>
            <a:off x="4007768" y="1727348"/>
            <a:ext cx="2928000" cy="412088"/>
          </a:xfrm>
          <a:custGeom>
            <a:avLst/>
            <a:gdLst>
              <a:gd name="connsiteX0" fmla="*/ 0 w 1498147"/>
              <a:gd name="connsiteY0" fmla="*/ 0 h 599259"/>
              <a:gd name="connsiteX1" fmla="*/ 1198518 w 1498147"/>
              <a:gd name="connsiteY1" fmla="*/ 0 h 599259"/>
              <a:gd name="connsiteX2" fmla="*/ 1498147 w 1498147"/>
              <a:gd name="connsiteY2" fmla="*/ 299630 h 599259"/>
              <a:gd name="connsiteX3" fmla="*/ 1198518 w 1498147"/>
              <a:gd name="connsiteY3" fmla="*/ 599259 h 599259"/>
              <a:gd name="connsiteX4" fmla="*/ 0 w 1498147"/>
              <a:gd name="connsiteY4" fmla="*/ 599259 h 599259"/>
              <a:gd name="connsiteX5" fmla="*/ 299630 w 1498147"/>
              <a:gd name="connsiteY5" fmla="*/ 299630 h 599259"/>
              <a:gd name="connsiteX6" fmla="*/ 0 w 1498147"/>
              <a:gd name="connsiteY6" fmla="*/ 0 h 59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147" h="599259">
                <a:moveTo>
                  <a:pt x="0" y="0"/>
                </a:moveTo>
                <a:lnTo>
                  <a:pt x="1198518" y="0"/>
                </a:lnTo>
                <a:lnTo>
                  <a:pt x="1498147" y="299630"/>
                </a:lnTo>
                <a:lnTo>
                  <a:pt x="1198518" y="599259"/>
                </a:lnTo>
                <a:lnTo>
                  <a:pt x="0" y="599259"/>
                </a:lnTo>
                <a:lnTo>
                  <a:pt x="299630" y="2996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8181" tIns="39116" rIns="419064" bIns="39116" numCol="1" spcCol="1270" anchor="ctr" anchorCtr="0">
            <a:noAutofit/>
          </a:bodyPr>
          <a:lstStyle/>
          <a:p>
            <a:pPr algn="ctr" defTabSz="62228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400" b="1" dirty="0">
                <a:solidFill>
                  <a:prstClr val="white"/>
                </a:solidFill>
                <a:latin typeface="Calibri" panose="020F0502020204030204" pitchFamily="34" charset="0"/>
              </a:rPr>
              <a:t>Prosjektbegrunnelse</a:t>
            </a:r>
          </a:p>
        </p:txBody>
      </p:sp>
      <p:sp>
        <p:nvSpPr>
          <p:cNvPr id="38" name="Freeform 37"/>
          <p:cNvSpPr/>
          <p:nvPr/>
        </p:nvSpPr>
        <p:spPr>
          <a:xfrm>
            <a:off x="7965563" y="1727712"/>
            <a:ext cx="2018870" cy="411723"/>
          </a:xfrm>
          <a:custGeom>
            <a:avLst/>
            <a:gdLst>
              <a:gd name="connsiteX0" fmla="*/ 0 w 1498147"/>
              <a:gd name="connsiteY0" fmla="*/ 0 h 599259"/>
              <a:gd name="connsiteX1" fmla="*/ 1198518 w 1498147"/>
              <a:gd name="connsiteY1" fmla="*/ 0 h 599259"/>
              <a:gd name="connsiteX2" fmla="*/ 1498147 w 1498147"/>
              <a:gd name="connsiteY2" fmla="*/ 299630 h 599259"/>
              <a:gd name="connsiteX3" fmla="*/ 1198518 w 1498147"/>
              <a:gd name="connsiteY3" fmla="*/ 599259 h 599259"/>
              <a:gd name="connsiteX4" fmla="*/ 0 w 1498147"/>
              <a:gd name="connsiteY4" fmla="*/ 599259 h 599259"/>
              <a:gd name="connsiteX5" fmla="*/ 299630 w 1498147"/>
              <a:gd name="connsiteY5" fmla="*/ 299630 h 599259"/>
              <a:gd name="connsiteX6" fmla="*/ 0 w 1498147"/>
              <a:gd name="connsiteY6" fmla="*/ 0 h 59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147" h="599259">
                <a:moveTo>
                  <a:pt x="0" y="0"/>
                </a:moveTo>
                <a:lnTo>
                  <a:pt x="1198518" y="0"/>
                </a:lnTo>
                <a:lnTo>
                  <a:pt x="1498147" y="299630"/>
                </a:lnTo>
                <a:lnTo>
                  <a:pt x="1198518" y="599259"/>
                </a:lnTo>
                <a:lnTo>
                  <a:pt x="0" y="599259"/>
                </a:lnTo>
                <a:lnTo>
                  <a:pt x="299630" y="2996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58181" tIns="39116" rIns="419064" bIns="39116" numCol="1" spcCol="1270" anchor="ctr" anchorCtr="0">
            <a:noAutofit/>
          </a:bodyPr>
          <a:lstStyle/>
          <a:p>
            <a:pPr algn="ctr" defTabSz="62228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400" b="1" dirty="0" smtClean="0">
                <a:solidFill>
                  <a:prstClr val="white"/>
                </a:solidFill>
                <a:latin typeface="Calibri" panose="020F0502020204030204" pitchFamily="34" charset="0"/>
              </a:rPr>
              <a:t>(For)prosjekt</a:t>
            </a:r>
            <a:endParaRPr lang="nb-NO" sz="1400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607313" y="2288601"/>
            <a:ext cx="1865953" cy="1446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nb-NO" sz="1467" dirty="0">
                <a:latin typeface="Calibri" panose="020F0502020204030204" pitchFamily="34" charset="0"/>
              </a:rPr>
              <a:t>Er ikke prosjekt</a:t>
            </a:r>
          </a:p>
          <a:p>
            <a:pPr marL="355591" indent="-237061">
              <a:buFont typeface="Arial" panose="020B0604020202020204" pitchFamily="34" charset="0"/>
              <a:buChar char="•"/>
            </a:pPr>
            <a:r>
              <a:rPr lang="nb-NO" sz="1467" dirty="0">
                <a:latin typeface="Calibri" panose="020F0502020204030204" pitchFamily="34" charset="0"/>
              </a:rPr>
              <a:t>Kontinuerlig forbedring</a:t>
            </a:r>
          </a:p>
          <a:p>
            <a:pPr marL="355591" indent="-237061">
              <a:buFont typeface="Arial" panose="020B0604020202020204" pitchFamily="34" charset="0"/>
              <a:buChar char="•"/>
            </a:pPr>
            <a:r>
              <a:rPr lang="nb-NO" sz="1467" dirty="0">
                <a:latin typeface="Calibri" panose="020F0502020204030204" pitchFamily="34" charset="0"/>
              </a:rPr>
              <a:t>Sak på system-forvaltning</a:t>
            </a:r>
          </a:p>
          <a:p>
            <a:pPr marL="355591" indent="-237061">
              <a:buFont typeface="Arial" panose="020B0604020202020204" pitchFamily="34" charset="0"/>
              <a:buChar char="•"/>
            </a:pPr>
            <a:r>
              <a:rPr lang="nb-NO" sz="1467" dirty="0">
                <a:latin typeface="Calibri" panose="020F0502020204030204" pitchFamily="34" charset="0"/>
              </a:rPr>
              <a:t>Feilmelding</a:t>
            </a:r>
          </a:p>
        </p:txBody>
      </p:sp>
      <p:pic>
        <p:nvPicPr>
          <p:cNvPr id="41" name="Picture 5" descr="C:\Users\oslln\Downloads\1661 (1)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805" y="3362923"/>
            <a:ext cx="336000" cy="33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" name="Oval 41"/>
          <p:cNvSpPr/>
          <p:nvPr/>
        </p:nvSpPr>
        <p:spPr>
          <a:xfrm>
            <a:off x="2409484" y="2357845"/>
            <a:ext cx="240000" cy="240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8232" tIns="39116" rIns="219312" bIns="39116" numCol="1" spcCol="1270" anchor="ctr" anchorCtr="0">
            <a:noAutofit/>
          </a:bodyPr>
          <a:lstStyle/>
          <a:p>
            <a:pPr defTabSz="622284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b-NO" sz="1467" b="1" dirty="0">
              <a:solidFill>
                <a:prstClr val="white"/>
              </a:solidFill>
              <a:latin typeface="Calibri" panose="020F0502020204030204" pitchFamily="34" charset="0"/>
            </a:endParaRPr>
          </a:p>
        </p:txBody>
      </p:sp>
      <p:pic>
        <p:nvPicPr>
          <p:cNvPr id="43" name="Picture 5" descr="C:\Users\oslln\Downloads\1661 (1)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805" y="2977169"/>
            <a:ext cx="336000" cy="33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5" descr="C:\Users\oslln\Downloads\1661 (1)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7451" y="2611299"/>
            <a:ext cx="336000" cy="33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5" descr="C:\Users\oslln\Downloads\1661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484" y="2596043"/>
            <a:ext cx="336000" cy="33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6" name="Group 45"/>
          <p:cNvGrpSpPr/>
          <p:nvPr/>
        </p:nvGrpSpPr>
        <p:grpSpPr>
          <a:xfrm>
            <a:off x="2409485" y="5018017"/>
            <a:ext cx="2295692" cy="318100"/>
            <a:chOff x="7426058" y="4689718"/>
            <a:chExt cx="1721769" cy="238575"/>
          </a:xfrm>
        </p:grpSpPr>
        <p:sp>
          <p:nvSpPr>
            <p:cNvPr id="47" name="Oval 46"/>
            <p:cNvSpPr/>
            <p:nvPr/>
          </p:nvSpPr>
          <p:spPr>
            <a:xfrm>
              <a:off x="7426058" y="4716251"/>
              <a:ext cx="180000" cy="180000"/>
            </a:xfrm>
            <a:prstGeom prst="ellipse">
              <a:avLst/>
            </a:prstGeom>
            <a:solidFill>
              <a:srgbClr val="B0BDC7"/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32" tIns="39116" rIns="219312" bIns="39116" numCol="1" spcCol="1270" anchor="ctr" anchorCtr="0">
              <a:noAutofit/>
            </a:bodyPr>
            <a:lstStyle/>
            <a:p>
              <a:pPr defTabSz="6222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1467" b="1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599827" y="4689718"/>
              <a:ext cx="1548000" cy="238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Clr>
                  <a:srgbClr val="1F497D"/>
                </a:buClr>
              </a:pPr>
              <a:r>
                <a:rPr lang="nb-NO" sz="1467" dirty="0">
                  <a:solidFill>
                    <a:prstClr val="black"/>
                  </a:solidFill>
                  <a:latin typeface="Calibri" panose="020F0502020204030204" pitchFamily="34" charset="0"/>
                </a:rPr>
                <a:t>Forkastes</a:t>
              </a: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423592" y="4077072"/>
            <a:ext cx="2278759" cy="318100"/>
            <a:chOff x="7426058" y="4664318"/>
            <a:chExt cx="1709069" cy="238575"/>
          </a:xfrm>
        </p:grpSpPr>
        <p:sp>
          <p:nvSpPr>
            <p:cNvPr id="50" name="Oval 49"/>
            <p:cNvSpPr/>
            <p:nvPr/>
          </p:nvSpPr>
          <p:spPr>
            <a:xfrm>
              <a:off x="7426058" y="4716251"/>
              <a:ext cx="180000" cy="180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32" tIns="39116" rIns="219312" bIns="39116" numCol="1" spcCol="1270" anchor="ctr" anchorCtr="0">
              <a:noAutofit/>
            </a:bodyPr>
            <a:lstStyle/>
            <a:p>
              <a:pPr defTabSz="6222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1467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587127" y="4664318"/>
              <a:ext cx="1548000" cy="238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Clr>
                  <a:srgbClr val="1F497D"/>
                </a:buClr>
              </a:pPr>
              <a:r>
                <a:rPr lang="nb-NO" sz="1467" dirty="0">
                  <a:solidFill>
                    <a:prstClr val="black"/>
                  </a:solidFill>
                  <a:latin typeface="Calibri" panose="020F0502020204030204" pitchFamily="34" charset="0"/>
                </a:rPr>
                <a:t>Begrunnes</a:t>
              </a:r>
            </a:p>
          </p:txBody>
        </p:sp>
      </p:grpSp>
      <p:sp>
        <p:nvSpPr>
          <p:cNvPr id="52" name="Rectangle 51"/>
          <p:cNvSpPr/>
          <p:nvPr/>
        </p:nvSpPr>
        <p:spPr>
          <a:xfrm>
            <a:off x="4672796" y="2840448"/>
            <a:ext cx="875728" cy="543867"/>
          </a:xfrm>
          <a:prstGeom prst="rect">
            <a:avLst/>
          </a:prstGeom>
          <a:solidFill>
            <a:schemeClr val="tx2">
              <a:alpha val="3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nb-NO" sz="1467" dirty="0">
                <a:solidFill>
                  <a:prstClr val="black"/>
                </a:solidFill>
                <a:latin typeface="Calibri" panose="020F0502020204030204" pitchFamily="34" charset="0"/>
              </a:rPr>
              <a:t>Lavt omfang</a:t>
            </a:r>
          </a:p>
        </p:txBody>
      </p:sp>
      <p:cxnSp>
        <p:nvCxnSpPr>
          <p:cNvPr id="56" name="Straight Connector 55"/>
          <p:cNvCxnSpPr>
            <a:endCxn id="42" idx="3"/>
          </p:cNvCxnSpPr>
          <p:nvPr/>
        </p:nvCxnSpPr>
        <p:spPr>
          <a:xfrm flipV="1">
            <a:off x="914417" y="2562700"/>
            <a:ext cx="1530215" cy="1477417"/>
          </a:xfrm>
          <a:prstGeom prst="line">
            <a:avLst/>
          </a:prstGeom>
          <a:ln w="12700">
            <a:solidFill>
              <a:srgbClr val="0072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2" idx="3"/>
          </p:cNvCxnSpPr>
          <p:nvPr/>
        </p:nvCxnSpPr>
        <p:spPr>
          <a:xfrm>
            <a:off x="949345" y="4236122"/>
            <a:ext cx="1506101" cy="15354"/>
          </a:xfrm>
          <a:prstGeom prst="line">
            <a:avLst/>
          </a:prstGeom>
          <a:ln w="12700">
            <a:solidFill>
              <a:srgbClr val="0072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endCxn id="47" idx="1"/>
          </p:cNvCxnSpPr>
          <p:nvPr/>
        </p:nvCxnSpPr>
        <p:spPr>
          <a:xfrm>
            <a:off x="903385" y="4388928"/>
            <a:ext cx="1541247" cy="699608"/>
          </a:xfrm>
          <a:prstGeom prst="line">
            <a:avLst/>
          </a:prstGeom>
          <a:ln w="12700">
            <a:solidFill>
              <a:srgbClr val="B0BD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4745885" y="4957313"/>
            <a:ext cx="875728" cy="543867"/>
          </a:xfrm>
          <a:prstGeom prst="rect">
            <a:avLst/>
          </a:prstGeom>
          <a:solidFill>
            <a:schemeClr val="tx2">
              <a:alpha val="3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nb-NO" sz="1467" dirty="0">
                <a:solidFill>
                  <a:prstClr val="black"/>
                </a:solidFill>
                <a:latin typeface="Calibri" panose="020F0502020204030204" pitchFamily="34" charset="0"/>
              </a:rPr>
              <a:t>Høyt omfang</a:t>
            </a:r>
          </a:p>
        </p:txBody>
      </p:sp>
      <p:cxnSp>
        <p:nvCxnSpPr>
          <p:cNvPr id="69" name="Straight Connector 68"/>
          <p:cNvCxnSpPr>
            <a:endCxn id="52" idx="2"/>
          </p:cNvCxnSpPr>
          <p:nvPr/>
        </p:nvCxnSpPr>
        <p:spPr>
          <a:xfrm flipV="1">
            <a:off x="3765932" y="3384315"/>
            <a:ext cx="1344728" cy="783156"/>
          </a:xfrm>
          <a:prstGeom prst="line">
            <a:avLst/>
          </a:prstGeom>
          <a:ln w="12700">
            <a:solidFill>
              <a:srgbClr val="0072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3738806" y="4228281"/>
            <a:ext cx="1417017" cy="727443"/>
          </a:xfrm>
          <a:prstGeom prst="line">
            <a:avLst/>
          </a:prstGeom>
          <a:ln w="12700">
            <a:solidFill>
              <a:srgbClr val="0072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5" name="Group 74"/>
          <p:cNvGrpSpPr/>
          <p:nvPr/>
        </p:nvGrpSpPr>
        <p:grpSpPr>
          <a:xfrm>
            <a:off x="7144579" y="2322408"/>
            <a:ext cx="2295229" cy="1261020"/>
            <a:chOff x="6423082" y="4273279"/>
            <a:chExt cx="1721422" cy="945765"/>
          </a:xfrm>
        </p:grpSpPr>
        <p:grpSp>
          <p:nvGrpSpPr>
            <p:cNvPr id="76" name="Group 75"/>
            <p:cNvGrpSpPr/>
            <p:nvPr/>
          </p:nvGrpSpPr>
          <p:grpSpPr>
            <a:xfrm>
              <a:off x="6473535" y="4980469"/>
              <a:ext cx="1670969" cy="238575"/>
              <a:chOff x="7476858" y="4689718"/>
              <a:chExt cx="1670969" cy="238575"/>
            </a:xfrm>
          </p:grpSpPr>
          <p:sp>
            <p:nvSpPr>
              <p:cNvPr id="80" name="Oval 79"/>
              <p:cNvSpPr/>
              <p:nvPr/>
            </p:nvSpPr>
            <p:spPr>
              <a:xfrm>
                <a:off x="7476858" y="4716251"/>
                <a:ext cx="180000" cy="180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8232" tIns="39116" rIns="219312" bIns="39116" numCol="1" spcCol="1270" anchor="ctr" anchorCtr="0">
                <a:noAutofit/>
              </a:bodyPr>
              <a:lstStyle/>
              <a:p>
                <a:pPr defTabSz="622284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nb-NO" sz="1467" b="1" dirty="0">
                  <a:solidFill>
                    <a:prstClr val="white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7599827" y="4689718"/>
                <a:ext cx="1548000" cy="238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buClr>
                    <a:srgbClr val="1F497D"/>
                  </a:buClr>
                </a:pPr>
                <a:r>
                  <a:rPr lang="nb-NO" sz="1467" dirty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Forkastes</a:t>
                </a:r>
              </a:p>
            </p:txBody>
          </p:sp>
        </p:grpSp>
        <p:grpSp>
          <p:nvGrpSpPr>
            <p:cNvPr id="77" name="Group 76"/>
            <p:cNvGrpSpPr/>
            <p:nvPr/>
          </p:nvGrpSpPr>
          <p:grpSpPr>
            <a:xfrm>
              <a:off x="6423082" y="4273279"/>
              <a:ext cx="1683669" cy="238575"/>
              <a:chOff x="7426058" y="4613518"/>
              <a:chExt cx="1683669" cy="238575"/>
            </a:xfrm>
          </p:grpSpPr>
          <p:sp>
            <p:nvSpPr>
              <p:cNvPr id="78" name="Oval 77"/>
              <p:cNvSpPr/>
              <p:nvPr/>
            </p:nvSpPr>
            <p:spPr>
              <a:xfrm>
                <a:off x="7426058" y="4654323"/>
                <a:ext cx="180000" cy="180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8232" tIns="39116" rIns="219312" bIns="39116" numCol="1" spcCol="1270" anchor="ctr" anchorCtr="0">
                <a:noAutofit/>
              </a:bodyPr>
              <a:lstStyle/>
              <a:p>
                <a:pPr defTabSz="622284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nb-NO" sz="1467" b="1" dirty="0">
                  <a:solidFill>
                    <a:prstClr val="white"/>
                  </a:solidFill>
                  <a:latin typeface="Calibri" panose="020F0502020204030204" pitchFamily="34" charset="0"/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7561727" y="4613518"/>
                <a:ext cx="1548000" cy="2385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buClr>
                    <a:srgbClr val="1F497D"/>
                  </a:buClr>
                </a:pPr>
                <a:r>
                  <a:rPr lang="nb-NO" sz="1467" dirty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Iverksettes</a:t>
                </a:r>
              </a:p>
            </p:txBody>
          </p:sp>
        </p:grpSp>
      </p:grpSp>
      <p:pic>
        <p:nvPicPr>
          <p:cNvPr id="82" name="Picture 5" descr="C:\Users\oslln\Downloads\1661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364" y="2376813"/>
            <a:ext cx="336000" cy="33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5" descr="C:\Users\oslln\Downloads\1661 (1)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0887" y="2354909"/>
            <a:ext cx="336000" cy="33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4" name="Straight Connector 83"/>
          <p:cNvCxnSpPr/>
          <p:nvPr/>
        </p:nvCxnSpPr>
        <p:spPr>
          <a:xfrm flipV="1">
            <a:off x="5524765" y="2479129"/>
            <a:ext cx="1344728" cy="752507"/>
          </a:xfrm>
          <a:prstGeom prst="line">
            <a:avLst/>
          </a:prstGeom>
          <a:ln w="12700">
            <a:solidFill>
              <a:srgbClr val="0072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endCxn id="80" idx="2"/>
          </p:cNvCxnSpPr>
          <p:nvPr/>
        </p:nvCxnSpPr>
        <p:spPr>
          <a:xfrm>
            <a:off x="5581419" y="3241653"/>
            <a:ext cx="1630431" cy="179052"/>
          </a:xfrm>
          <a:prstGeom prst="line">
            <a:avLst/>
          </a:prstGeom>
          <a:ln w="12700">
            <a:solidFill>
              <a:srgbClr val="B0BD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1" name="Group 90"/>
          <p:cNvGrpSpPr/>
          <p:nvPr/>
        </p:nvGrpSpPr>
        <p:grpSpPr>
          <a:xfrm>
            <a:off x="7215611" y="5316709"/>
            <a:ext cx="2244892" cy="318100"/>
            <a:chOff x="7426058" y="4689718"/>
            <a:chExt cx="1683669" cy="238575"/>
          </a:xfrm>
        </p:grpSpPr>
        <p:sp>
          <p:nvSpPr>
            <p:cNvPr id="92" name="Oval 91"/>
            <p:cNvSpPr/>
            <p:nvPr/>
          </p:nvSpPr>
          <p:spPr>
            <a:xfrm>
              <a:off x="7426058" y="4716251"/>
              <a:ext cx="180000" cy="180000"/>
            </a:xfrm>
            <a:prstGeom prst="ellipse">
              <a:avLst/>
            </a:prstGeom>
            <a:solidFill>
              <a:schemeClr val="tx1">
                <a:lumMod val="50000"/>
                <a:lumOff val="50000"/>
                <a:alpha val="7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32" tIns="39116" rIns="219312" bIns="39116" numCol="1" spcCol="1270" anchor="ctr" anchorCtr="0">
              <a:noAutofit/>
            </a:bodyPr>
            <a:lstStyle/>
            <a:p>
              <a:pPr defTabSz="6222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1467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7561727" y="4689718"/>
              <a:ext cx="1548000" cy="238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Clr>
                  <a:srgbClr val="1F497D"/>
                </a:buClr>
              </a:pPr>
              <a:r>
                <a:rPr lang="nb-NO" sz="1467" dirty="0">
                  <a:solidFill>
                    <a:prstClr val="black"/>
                  </a:solidFill>
                  <a:latin typeface="Calibri" panose="020F0502020204030204" pitchFamily="34" charset="0"/>
                </a:rPr>
                <a:t>Forkastes</a:t>
              </a:r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7053268" y="4042693"/>
            <a:ext cx="2261825" cy="318100"/>
            <a:chOff x="7426058" y="4664318"/>
            <a:chExt cx="1696369" cy="238575"/>
          </a:xfrm>
        </p:grpSpPr>
        <p:sp>
          <p:nvSpPr>
            <p:cNvPr id="95" name="Oval 94"/>
            <p:cNvSpPr/>
            <p:nvPr/>
          </p:nvSpPr>
          <p:spPr>
            <a:xfrm>
              <a:off x="7426058" y="4716251"/>
              <a:ext cx="180000" cy="180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32" tIns="39116" rIns="219312" bIns="39116" numCol="1" spcCol="1270" anchor="ctr" anchorCtr="0">
              <a:noAutofit/>
            </a:bodyPr>
            <a:lstStyle/>
            <a:p>
              <a:pPr defTabSz="6222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1467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574427" y="4664318"/>
              <a:ext cx="1548000" cy="2385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Clr>
                  <a:srgbClr val="1F497D"/>
                </a:buClr>
              </a:pPr>
              <a:r>
                <a:rPr lang="nb-NO" sz="1467" dirty="0">
                  <a:solidFill>
                    <a:prstClr val="black"/>
                  </a:solidFill>
                  <a:latin typeface="Calibri" panose="020F0502020204030204" pitchFamily="34" charset="0"/>
                </a:rPr>
                <a:t>Iverksettes</a:t>
              </a:r>
            </a:p>
          </p:txBody>
        </p:sp>
      </p:grpSp>
      <p:grpSp>
        <p:nvGrpSpPr>
          <p:cNvPr id="97" name="Group 96"/>
          <p:cNvGrpSpPr/>
          <p:nvPr/>
        </p:nvGrpSpPr>
        <p:grpSpPr>
          <a:xfrm>
            <a:off x="7080949" y="4570820"/>
            <a:ext cx="1791985" cy="769634"/>
            <a:chOff x="7426058" y="4689718"/>
            <a:chExt cx="1343989" cy="577225"/>
          </a:xfrm>
        </p:grpSpPr>
        <p:sp>
          <p:nvSpPr>
            <p:cNvPr id="98" name="Oval 97"/>
            <p:cNvSpPr/>
            <p:nvPr/>
          </p:nvSpPr>
          <p:spPr>
            <a:xfrm>
              <a:off x="7426058" y="4716251"/>
              <a:ext cx="180000" cy="180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32" tIns="39116" rIns="219312" bIns="39116" numCol="1" spcCol="1270" anchor="ctr" anchorCtr="0">
              <a:noAutofit/>
            </a:bodyPr>
            <a:lstStyle/>
            <a:p>
              <a:pPr defTabSz="622284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1467" dirty="0">
                <a:solidFill>
                  <a:prstClr val="white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7561727" y="4689718"/>
              <a:ext cx="1208320" cy="5772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buClr>
                  <a:srgbClr val="1F497D"/>
                </a:buClr>
              </a:pPr>
              <a:r>
                <a:rPr lang="nb-NO" sz="1467" dirty="0">
                  <a:solidFill>
                    <a:prstClr val="black"/>
                  </a:solidFill>
                  <a:latin typeface="Calibri" panose="020F0502020204030204" pitchFamily="34" charset="0"/>
                </a:rPr>
                <a:t>Tas til </a:t>
              </a:r>
              <a:r>
                <a:rPr lang="nb-NO" sz="1467" dirty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konseptfase/</a:t>
              </a:r>
            </a:p>
            <a:p>
              <a:pPr algn="l">
                <a:buClr>
                  <a:srgbClr val="1F497D"/>
                </a:buClr>
              </a:pPr>
              <a:r>
                <a:rPr lang="nb-NO" sz="1467" dirty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forprosjekt</a:t>
              </a:r>
              <a:endParaRPr lang="nb-NO" sz="1467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100" name="Picture 5" descr="C:\Users\oslln\Downloads\1661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353" y="4141751"/>
            <a:ext cx="336000" cy="33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5" descr="C:\Users\oslln\Downloads\1661 (1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637" y="4636501"/>
            <a:ext cx="336000" cy="33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5" descr="C:\Users\oslln\Downloads\1661 (1)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6540" y="4082783"/>
            <a:ext cx="336000" cy="33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5" descr="C:\Users\oslln\Downloads\1661 (1)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313" y="4568736"/>
            <a:ext cx="336000" cy="33600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4" name="Straight Connector 103"/>
          <p:cNvCxnSpPr/>
          <p:nvPr/>
        </p:nvCxnSpPr>
        <p:spPr>
          <a:xfrm flipV="1">
            <a:off x="5629513" y="4419749"/>
            <a:ext cx="1200247" cy="779048"/>
          </a:xfrm>
          <a:prstGeom prst="line">
            <a:avLst/>
          </a:prstGeom>
          <a:ln w="12700">
            <a:solidFill>
              <a:srgbClr val="0072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68" idx="3"/>
          </p:cNvCxnSpPr>
          <p:nvPr/>
        </p:nvCxnSpPr>
        <p:spPr>
          <a:xfrm flipV="1">
            <a:off x="5621613" y="4846191"/>
            <a:ext cx="1136024" cy="383056"/>
          </a:xfrm>
          <a:prstGeom prst="line">
            <a:avLst/>
          </a:prstGeom>
          <a:ln w="12700">
            <a:solidFill>
              <a:srgbClr val="0072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68" idx="3"/>
            <a:endCxn id="92" idx="2"/>
          </p:cNvCxnSpPr>
          <p:nvPr/>
        </p:nvCxnSpPr>
        <p:spPr>
          <a:xfrm>
            <a:off x="5621613" y="5229247"/>
            <a:ext cx="1593998" cy="242834"/>
          </a:xfrm>
          <a:prstGeom prst="line">
            <a:avLst/>
          </a:prstGeom>
          <a:ln w="12700">
            <a:solidFill>
              <a:srgbClr val="B0BD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2" name="Group 111"/>
          <p:cNvGrpSpPr/>
          <p:nvPr/>
        </p:nvGrpSpPr>
        <p:grpSpPr>
          <a:xfrm>
            <a:off x="9740906" y="4240502"/>
            <a:ext cx="2228421" cy="1093063"/>
            <a:chOff x="6422735" y="4273279"/>
            <a:chExt cx="1671316" cy="781387"/>
          </a:xfrm>
        </p:grpSpPr>
        <p:grpSp>
          <p:nvGrpSpPr>
            <p:cNvPr id="113" name="Group 112"/>
            <p:cNvGrpSpPr/>
            <p:nvPr/>
          </p:nvGrpSpPr>
          <p:grpSpPr>
            <a:xfrm>
              <a:off x="6422735" y="4827269"/>
              <a:ext cx="1670969" cy="227397"/>
              <a:chOff x="7426058" y="4536518"/>
              <a:chExt cx="1670969" cy="227397"/>
            </a:xfrm>
          </p:grpSpPr>
          <p:sp>
            <p:nvSpPr>
              <p:cNvPr id="117" name="Oval 116"/>
              <p:cNvSpPr/>
              <p:nvPr/>
            </p:nvSpPr>
            <p:spPr>
              <a:xfrm>
                <a:off x="7426058" y="4563051"/>
                <a:ext cx="180000" cy="180000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8232" tIns="39116" rIns="219312" bIns="39116" numCol="1" spcCol="1270" anchor="ctr" anchorCtr="0">
                <a:noAutofit/>
              </a:bodyPr>
              <a:lstStyle/>
              <a:p>
                <a:pPr defTabSz="622284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nb-NO" sz="1467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7549027" y="4536518"/>
                <a:ext cx="1548000" cy="227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buClr>
                    <a:srgbClr val="1F497D"/>
                  </a:buClr>
                </a:pPr>
                <a:r>
                  <a:rPr lang="nb-NO" sz="1467" dirty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Forkastes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6423082" y="4273279"/>
              <a:ext cx="1670969" cy="227397"/>
              <a:chOff x="7426058" y="4613518"/>
              <a:chExt cx="1670969" cy="227397"/>
            </a:xfrm>
          </p:grpSpPr>
          <p:sp>
            <p:nvSpPr>
              <p:cNvPr id="115" name="Oval 114"/>
              <p:cNvSpPr/>
              <p:nvPr/>
            </p:nvSpPr>
            <p:spPr>
              <a:xfrm>
                <a:off x="7426058" y="4654323"/>
                <a:ext cx="180000" cy="180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78232" tIns="39116" rIns="219312" bIns="39116" numCol="1" spcCol="1270" anchor="ctr" anchorCtr="0">
                <a:noAutofit/>
              </a:bodyPr>
              <a:lstStyle/>
              <a:p>
                <a:pPr defTabSz="622284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nb-NO" sz="1467" b="1" dirty="0">
                  <a:solidFill>
                    <a:prstClr val="white"/>
                  </a:solidFill>
                </a:endParaRP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7549027" y="4613518"/>
                <a:ext cx="1548000" cy="2273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>
                  <a:buClr>
                    <a:srgbClr val="1F497D"/>
                  </a:buClr>
                </a:pPr>
                <a:r>
                  <a:rPr lang="nb-NO" sz="1467" dirty="0">
                    <a:solidFill>
                      <a:prstClr val="black"/>
                    </a:solidFill>
                    <a:latin typeface="Calibri" panose="020F0502020204030204" pitchFamily="34" charset="0"/>
                  </a:rPr>
                  <a:t>Iverksettes</a:t>
                </a:r>
              </a:p>
            </p:txBody>
          </p:sp>
        </p:grpSp>
      </p:grpSp>
      <p:pic>
        <p:nvPicPr>
          <p:cNvPr id="119" name="Picture 5" descr="C:\Users\oslln\Downloads\1661 (1)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7889" y="4568735"/>
            <a:ext cx="336000" cy="352516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0" name="Straight Connector 119"/>
          <p:cNvCxnSpPr>
            <a:endCxn id="119" idx="2"/>
          </p:cNvCxnSpPr>
          <p:nvPr/>
        </p:nvCxnSpPr>
        <p:spPr>
          <a:xfrm flipV="1">
            <a:off x="8770879" y="4744993"/>
            <a:ext cx="907011" cy="9619"/>
          </a:xfrm>
          <a:prstGeom prst="line">
            <a:avLst/>
          </a:prstGeom>
          <a:ln w="12700">
            <a:solidFill>
              <a:srgbClr val="0072C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8746220" y="4827674"/>
            <a:ext cx="950180" cy="329518"/>
          </a:xfrm>
          <a:prstGeom prst="line">
            <a:avLst/>
          </a:prstGeom>
          <a:ln w="12700">
            <a:solidFill>
              <a:srgbClr val="B0BD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6" name="TextBox 85"/>
          <p:cNvSpPr txBox="1"/>
          <p:nvPr/>
        </p:nvSpPr>
        <p:spPr>
          <a:xfrm>
            <a:off x="10560496" y="35332"/>
            <a:ext cx="1631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 smtClean="0">
                <a:solidFill>
                  <a:schemeClr val="bg1">
                    <a:lumMod val="50000"/>
                  </a:schemeClr>
                </a:solidFill>
              </a:rPr>
              <a:t>Organisering</a:t>
            </a:r>
            <a:endParaRPr lang="nb-NO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7" name="Picture 86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1092948"/>
            <a:ext cx="576064" cy="57606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67408" y="1236964"/>
            <a:ext cx="1323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Prioriteringsråd</a:t>
            </a:r>
            <a:endParaRPr lang="nb-NO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8328248" y="1236964"/>
            <a:ext cx="26794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Porteføljeansvarlig og prosjekteier</a:t>
            </a:r>
            <a:endParaRPr lang="nb-NO" sz="1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4511824" y="1219696"/>
            <a:ext cx="13236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1400" dirty="0" smtClean="0"/>
              <a:t>Prioriteringsråd</a:t>
            </a:r>
            <a:endParaRPr lang="nb-NO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24192" y="1124744"/>
            <a:ext cx="571500" cy="552450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7768" y="1124744"/>
            <a:ext cx="57606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195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144806" y="2244"/>
          <a:ext cx="1719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27" name="think-cell Slide" r:id="rId5" imgW="270" imgH="270" progId="TCLayout.ActiveDocument.1">
                  <p:embed/>
                </p:oleObj>
              </mc:Choice>
              <mc:Fallback>
                <p:oleObj name="think-cell Slide" r:id="rId5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44806" y="2244"/>
                        <a:ext cx="1719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/>
          <p:nvPr/>
        </p:nvSpPr>
        <p:spPr>
          <a:xfrm>
            <a:off x="551384" y="2132856"/>
            <a:ext cx="10873208" cy="32403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2" name="Rectangle 21"/>
          <p:cNvSpPr/>
          <p:nvPr/>
        </p:nvSpPr>
        <p:spPr>
          <a:xfrm>
            <a:off x="2423592" y="2626279"/>
            <a:ext cx="1594809" cy="30349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Rectangle 25"/>
          <p:cNvSpPr/>
          <p:nvPr/>
        </p:nvSpPr>
        <p:spPr>
          <a:xfrm>
            <a:off x="4245058" y="2626278"/>
            <a:ext cx="1594809" cy="30349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Rectangle 26"/>
          <p:cNvSpPr/>
          <p:nvPr/>
        </p:nvSpPr>
        <p:spPr>
          <a:xfrm>
            <a:off x="6096000" y="2626278"/>
            <a:ext cx="1594809" cy="30349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8" name="Rectangle 27"/>
          <p:cNvSpPr/>
          <p:nvPr/>
        </p:nvSpPr>
        <p:spPr>
          <a:xfrm>
            <a:off x="7968208" y="2626278"/>
            <a:ext cx="1594809" cy="30349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Rectangle 28"/>
          <p:cNvSpPr/>
          <p:nvPr/>
        </p:nvSpPr>
        <p:spPr>
          <a:xfrm>
            <a:off x="9789674" y="2626278"/>
            <a:ext cx="1594809" cy="303496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" name="Rectangle 2"/>
          <p:cNvSpPr/>
          <p:nvPr/>
        </p:nvSpPr>
        <p:spPr>
          <a:xfrm>
            <a:off x="540751" y="2626279"/>
            <a:ext cx="1594809" cy="303497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1" name="Freeform 50"/>
          <p:cNvSpPr/>
          <p:nvPr/>
        </p:nvSpPr>
        <p:spPr>
          <a:xfrm>
            <a:off x="538852" y="2152841"/>
            <a:ext cx="2001010" cy="476574"/>
          </a:xfrm>
          <a:custGeom>
            <a:avLst/>
            <a:gdLst>
              <a:gd name="connsiteX0" fmla="*/ 0 w 1498147"/>
              <a:gd name="connsiteY0" fmla="*/ 0 h 599259"/>
              <a:gd name="connsiteX1" fmla="*/ 1198518 w 1498147"/>
              <a:gd name="connsiteY1" fmla="*/ 0 h 599259"/>
              <a:gd name="connsiteX2" fmla="*/ 1498147 w 1498147"/>
              <a:gd name="connsiteY2" fmla="*/ 299630 h 599259"/>
              <a:gd name="connsiteX3" fmla="*/ 1198518 w 1498147"/>
              <a:gd name="connsiteY3" fmla="*/ 599259 h 599259"/>
              <a:gd name="connsiteX4" fmla="*/ 0 w 1498147"/>
              <a:gd name="connsiteY4" fmla="*/ 599259 h 599259"/>
              <a:gd name="connsiteX5" fmla="*/ 0 w 1498147"/>
              <a:gd name="connsiteY5" fmla="*/ 0 h 59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98147" h="599259">
                <a:moveTo>
                  <a:pt x="0" y="0"/>
                </a:moveTo>
                <a:lnTo>
                  <a:pt x="1198518" y="0"/>
                </a:lnTo>
                <a:lnTo>
                  <a:pt x="1498147" y="299630"/>
                </a:lnTo>
                <a:lnTo>
                  <a:pt x="1198518" y="599259"/>
                </a:lnTo>
                <a:lnTo>
                  <a:pt x="0" y="59925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8674" tIns="29337" rIns="164484" bIns="29337" numCol="1" spcCol="1270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400" b="1" dirty="0">
                <a:solidFill>
                  <a:prstClr val="white"/>
                </a:solidFill>
              </a:rPr>
              <a:t>Idéfangst</a:t>
            </a:r>
          </a:p>
        </p:txBody>
      </p:sp>
      <p:sp>
        <p:nvSpPr>
          <p:cNvPr id="52" name="Freeform 51"/>
          <p:cNvSpPr/>
          <p:nvPr/>
        </p:nvSpPr>
        <p:spPr>
          <a:xfrm>
            <a:off x="2398697" y="2153256"/>
            <a:ext cx="1990826" cy="476574"/>
          </a:xfrm>
          <a:custGeom>
            <a:avLst/>
            <a:gdLst>
              <a:gd name="connsiteX0" fmla="*/ 0 w 1498147"/>
              <a:gd name="connsiteY0" fmla="*/ 0 h 599259"/>
              <a:gd name="connsiteX1" fmla="*/ 1198518 w 1498147"/>
              <a:gd name="connsiteY1" fmla="*/ 0 h 599259"/>
              <a:gd name="connsiteX2" fmla="*/ 1498147 w 1498147"/>
              <a:gd name="connsiteY2" fmla="*/ 299630 h 599259"/>
              <a:gd name="connsiteX3" fmla="*/ 1198518 w 1498147"/>
              <a:gd name="connsiteY3" fmla="*/ 599259 h 599259"/>
              <a:gd name="connsiteX4" fmla="*/ 0 w 1498147"/>
              <a:gd name="connsiteY4" fmla="*/ 599259 h 599259"/>
              <a:gd name="connsiteX5" fmla="*/ 299630 w 1498147"/>
              <a:gd name="connsiteY5" fmla="*/ 299630 h 599259"/>
              <a:gd name="connsiteX6" fmla="*/ 0 w 1498147"/>
              <a:gd name="connsiteY6" fmla="*/ 0 h 59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147" h="599259">
                <a:moveTo>
                  <a:pt x="0" y="0"/>
                </a:moveTo>
                <a:lnTo>
                  <a:pt x="1198518" y="0"/>
                </a:lnTo>
                <a:lnTo>
                  <a:pt x="1498147" y="299630"/>
                </a:lnTo>
                <a:lnTo>
                  <a:pt x="1198518" y="599259"/>
                </a:lnTo>
                <a:lnTo>
                  <a:pt x="0" y="599259"/>
                </a:lnTo>
                <a:lnTo>
                  <a:pt x="299630" y="2996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3636" tIns="29337" rIns="314298" bIns="29337" numCol="1" spcCol="1270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400" b="1" dirty="0">
                <a:solidFill>
                  <a:prstClr val="white"/>
                </a:solidFill>
              </a:rPr>
              <a:t>Grovsortering</a:t>
            </a:r>
          </a:p>
        </p:txBody>
      </p:sp>
      <p:sp>
        <p:nvSpPr>
          <p:cNvPr id="53" name="Freeform 52"/>
          <p:cNvSpPr/>
          <p:nvPr/>
        </p:nvSpPr>
        <p:spPr>
          <a:xfrm>
            <a:off x="4248358" y="2153256"/>
            <a:ext cx="1990826" cy="476574"/>
          </a:xfrm>
          <a:custGeom>
            <a:avLst/>
            <a:gdLst>
              <a:gd name="connsiteX0" fmla="*/ 0 w 1498147"/>
              <a:gd name="connsiteY0" fmla="*/ 0 h 599259"/>
              <a:gd name="connsiteX1" fmla="*/ 1198518 w 1498147"/>
              <a:gd name="connsiteY1" fmla="*/ 0 h 599259"/>
              <a:gd name="connsiteX2" fmla="*/ 1498147 w 1498147"/>
              <a:gd name="connsiteY2" fmla="*/ 299630 h 599259"/>
              <a:gd name="connsiteX3" fmla="*/ 1198518 w 1498147"/>
              <a:gd name="connsiteY3" fmla="*/ 599259 h 599259"/>
              <a:gd name="connsiteX4" fmla="*/ 0 w 1498147"/>
              <a:gd name="connsiteY4" fmla="*/ 599259 h 599259"/>
              <a:gd name="connsiteX5" fmla="*/ 299630 w 1498147"/>
              <a:gd name="connsiteY5" fmla="*/ 299630 h 599259"/>
              <a:gd name="connsiteX6" fmla="*/ 0 w 1498147"/>
              <a:gd name="connsiteY6" fmla="*/ 0 h 59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147" h="599259">
                <a:moveTo>
                  <a:pt x="0" y="0"/>
                </a:moveTo>
                <a:lnTo>
                  <a:pt x="1198518" y="0"/>
                </a:lnTo>
                <a:lnTo>
                  <a:pt x="1498147" y="299630"/>
                </a:lnTo>
                <a:lnTo>
                  <a:pt x="1198518" y="599259"/>
                </a:lnTo>
                <a:lnTo>
                  <a:pt x="0" y="599259"/>
                </a:lnTo>
                <a:lnTo>
                  <a:pt x="299630" y="2996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3636" tIns="29337" rIns="314298" bIns="29337" numCol="1" spcCol="1270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400" b="1" dirty="0">
                <a:solidFill>
                  <a:prstClr val="white"/>
                </a:solidFill>
              </a:rPr>
              <a:t>Prosjekt-begrunnelse</a:t>
            </a:r>
          </a:p>
        </p:txBody>
      </p:sp>
      <p:sp>
        <p:nvSpPr>
          <p:cNvPr id="54" name="Freeform 53"/>
          <p:cNvSpPr/>
          <p:nvPr/>
        </p:nvSpPr>
        <p:spPr>
          <a:xfrm>
            <a:off x="6098019" y="2153256"/>
            <a:ext cx="1990826" cy="476574"/>
          </a:xfrm>
          <a:custGeom>
            <a:avLst/>
            <a:gdLst>
              <a:gd name="connsiteX0" fmla="*/ 0 w 1498147"/>
              <a:gd name="connsiteY0" fmla="*/ 0 h 599259"/>
              <a:gd name="connsiteX1" fmla="*/ 1198518 w 1498147"/>
              <a:gd name="connsiteY1" fmla="*/ 0 h 599259"/>
              <a:gd name="connsiteX2" fmla="*/ 1498147 w 1498147"/>
              <a:gd name="connsiteY2" fmla="*/ 299630 h 599259"/>
              <a:gd name="connsiteX3" fmla="*/ 1198518 w 1498147"/>
              <a:gd name="connsiteY3" fmla="*/ 599259 h 599259"/>
              <a:gd name="connsiteX4" fmla="*/ 0 w 1498147"/>
              <a:gd name="connsiteY4" fmla="*/ 599259 h 599259"/>
              <a:gd name="connsiteX5" fmla="*/ 299630 w 1498147"/>
              <a:gd name="connsiteY5" fmla="*/ 299630 h 599259"/>
              <a:gd name="connsiteX6" fmla="*/ 0 w 1498147"/>
              <a:gd name="connsiteY6" fmla="*/ 0 h 59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147" h="599259">
                <a:moveTo>
                  <a:pt x="0" y="0"/>
                </a:moveTo>
                <a:lnTo>
                  <a:pt x="1198518" y="0"/>
                </a:lnTo>
                <a:lnTo>
                  <a:pt x="1498147" y="299630"/>
                </a:lnTo>
                <a:lnTo>
                  <a:pt x="1198518" y="599259"/>
                </a:lnTo>
                <a:lnTo>
                  <a:pt x="0" y="599259"/>
                </a:lnTo>
                <a:lnTo>
                  <a:pt x="299630" y="2996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3636" tIns="29337" rIns="314298" bIns="29337" numCol="1" spcCol="1270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400" b="1" dirty="0" smtClean="0">
                <a:solidFill>
                  <a:prstClr val="white"/>
                </a:solidFill>
              </a:rPr>
              <a:t>Forprosjekt/</a:t>
            </a:r>
          </a:p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400" b="1" dirty="0" smtClean="0">
                <a:solidFill>
                  <a:prstClr val="white"/>
                </a:solidFill>
              </a:rPr>
              <a:t>konseptfase</a:t>
            </a:r>
            <a:endParaRPr lang="nb-NO" sz="1400" b="1" dirty="0">
              <a:solidFill>
                <a:prstClr val="white"/>
              </a:solidFill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7947680" y="2153256"/>
            <a:ext cx="1990826" cy="476574"/>
          </a:xfrm>
          <a:custGeom>
            <a:avLst/>
            <a:gdLst>
              <a:gd name="connsiteX0" fmla="*/ 0 w 1498147"/>
              <a:gd name="connsiteY0" fmla="*/ 0 h 599259"/>
              <a:gd name="connsiteX1" fmla="*/ 1198518 w 1498147"/>
              <a:gd name="connsiteY1" fmla="*/ 0 h 599259"/>
              <a:gd name="connsiteX2" fmla="*/ 1498147 w 1498147"/>
              <a:gd name="connsiteY2" fmla="*/ 299630 h 599259"/>
              <a:gd name="connsiteX3" fmla="*/ 1198518 w 1498147"/>
              <a:gd name="connsiteY3" fmla="*/ 599259 h 599259"/>
              <a:gd name="connsiteX4" fmla="*/ 0 w 1498147"/>
              <a:gd name="connsiteY4" fmla="*/ 599259 h 599259"/>
              <a:gd name="connsiteX5" fmla="*/ 299630 w 1498147"/>
              <a:gd name="connsiteY5" fmla="*/ 299630 h 599259"/>
              <a:gd name="connsiteX6" fmla="*/ 0 w 1498147"/>
              <a:gd name="connsiteY6" fmla="*/ 0 h 59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147" h="599259">
                <a:moveTo>
                  <a:pt x="0" y="0"/>
                </a:moveTo>
                <a:lnTo>
                  <a:pt x="1198518" y="0"/>
                </a:lnTo>
                <a:lnTo>
                  <a:pt x="1498147" y="299630"/>
                </a:lnTo>
                <a:lnTo>
                  <a:pt x="1198518" y="599259"/>
                </a:lnTo>
                <a:lnTo>
                  <a:pt x="0" y="599259"/>
                </a:lnTo>
                <a:lnTo>
                  <a:pt x="299630" y="2996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3636" tIns="29337" rIns="288000" bIns="29337" numCol="1" spcCol="1270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400" b="1" dirty="0" smtClean="0">
                <a:solidFill>
                  <a:prstClr val="white"/>
                </a:solidFill>
              </a:rPr>
              <a:t>Prosjekt</a:t>
            </a:r>
            <a:endParaRPr lang="nb-NO" sz="1400" b="1" dirty="0">
              <a:solidFill>
                <a:prstClr val="white"/>
              </a:solidFill>
            </a:endParaRPr>
          </a:p>
        </p:txBody>
      </p:sp>
      <p:sp>
        <p:nvSpPr>
          <p:cNvPr id="56" name="Freeform 55"/>
          <p:cNvSpPr/>
          <p:nvPr/>
        </p:nvSpPr>
        <p:spPr>
          <a:xfrm>
            <a:off x="9797341" y="2153256"/>
            <a:ext cx="1990826" cy="476574"/>
          </a:xfrm>
          <a:custGeom>
            <a:avLst/>
            <a:gdLst>
              <a:gd name="connsiteX0" fmla="*/ 0 w 1498147"/>
              <a:gd name="connsiteY0" fmla="*/ 0 h 599259"/>
              <a:gd name="connsiteX1" fmla="*/ 1198518 w 1498147"/>
              <a:gd name="connsiteY1" fmla="*/ 0 h 599259"/>
              <a:gd name="connsiteX2" fmla="*/ 1498147 w 1498147"/>
              <a:gd name="connsiteY2" fmla="*/ 299630 h 599259"/>
              <a:gd name="connsiteX3" fmla="*/ 1198518 w 1498147"/>
              <a:gd name="connsiteY3" fmla="*/ 599259 h 599259"/>
              <a:gd name="connsiteX4" fmla="*/ 0 w 1498147"/>
              <a:gd name="connsiteY4" fmla="*/ 599259 h 599259"/>
              <a:gd name="connsiteX5" fmla="*/ 299630 w 1498147"/>
              <a:gd name="connsiteY5" fmla="*/ 299630 h 599259"/>
              <a:gd name="connsiteX6" fmla="*/ 0 w 1498147"/>
              <a:gd name="connsiteY6" fmla="*/ 0 h 599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98147" h="599259">
                <a:moveTo>
                  <a:pt x="0" y="0"/>
                </a:moveTo>
                <a:lnTo>
                  <a:pt x="1198518" y="0"/>
                </a:lnTo>
                <a:lnTo>
                  <a:pt x="1498147" y="299630"/>
                </a:lnTo>
                <a:lnTo>
                  <a:pt x="1198518" y="599259"/>
                </a:lnTo>
                <a:lnTo>
                  <a:pt x="0" y="599259"/>
                </a:lnTo>
                <a:lnTo>
                  <a:pt x="299630" y="2996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43636" tIns="29337" rIns="314298" bIns="29337" numCol="1" spcCol="1270" anchor="ctr" anchorCtr="0">
            <a:noAutofit/>
          </a:bodyPr>
          <a:lstStyle/>
          <a:p>
            <a:pPr algn="ctr" defTabSz="466725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1400" b="1" dirty="0">
                <a:solidFill>
                  <a:prstClr val="white"/>
                </a:solidFill>
              </a:rPr>
              <a:t>Gevinst-oppfølging</a:t>
            </a:r>
          </a:p>
        </p:txBody>
      </p:sp>
      <p:sp>
        <p:nvSpPr>
          <p:cNvPr id="57" name="Rounded Rectangle 56"/>
          <p:cNvSpPr/>
          <p:nvPr/>
        </p:nvSpPr>
        <p:spPr bwMode="auto">
          <a:xfrm>
            <a:off x="545106" y="2648515"/>
            <a:ext cx="1498875" cy="1932613"/>
          </a:xfrm>
          <a:prstGeom prst="roundRect">
            <a:avLst>
              <a:gd name="adj" fmla="val 0"/>
            </a:avLst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prstClr val="black"/>
                </a:solidFill>
                <a:latin typeface="Calibri"/>
              </a:rPr>
              <a:t>Lavterskel mal </a:t>
            </a:r>
            <a:r>
              <a:rPr lang="nb-NO" sz="1200" dirty="0">
                <a:solidFill>
                  <a:prstClr val="black"/>
                </a:solidFill>
                <a:latin typeface="Calibri"/>
              </a:rPr>
              <a:t>for å melde inn </a:t>
            </a:r>
            <a:r>
              <a:rPr lang="nb-NO" sz="1200" dirty="0" smtClean="0">
                <a:solidFill>
                  <a:prstClr val="black"/>
                </a:solidFill>
                <a:latin typeface="Calibri"/>
              </a:rPr>
              <a:t>idéer</a:t>
            </a:r>
          </a:p>
          <a:p>
            <a:pPr defTabSz="457200"/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prstClr val="black"/>
                </a:solidFill>
                <a:latin typeface="Calibri"/>
              </a:rPr>
              <a:t>Mulig også å starte med prosjekt-begrunnelse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prstClr val="black"/>
                </a:solidFill>
                <a:latin typeface="Calibri"/>
              </a:rPr>
              <a:t>Idéer kan sendes inn via idéportal eller epost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7" name="Rounded Rectangle 66"/>
          <p:cNvSpPr/>
          <p:nvPr/>
        </p:nvSpPr>
        <p:spPr bwMode="auto">
          <a:xfrm>
            <a:off x="2394858" y="2645834"/>
            <a:ext cx="1684918" cy="3015414"/>
          </a:xfrm>
          <a:prstGeom prst="roundRect">
            <a:avLst>
              <a:gd name="adj" fmla="val 0"/>
            </a:avLst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prstClr val="black"/>
                </a:solidFill>
                <a:latin typeface="Calibri"/>
              </a:rPr>
              <a:t>Det gjennomføres en grovsortering av idéene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prstClr val="black"/>
                </a:solidFill>
                <a:latin typeface="Calibri"/>
              </a:rPr>
              <a:t>Kontinuerlige forbedringer iverksettes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prstClr val="black"/>
                </a:solidFill>
                <a:latin typeface="Calibri"/>
              </a:rPr>
              <a:t>Det besluttes om prosjektidéene tas videre til prosjekt-begrunnelse 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prstClr val="black"/>
                </a:solidFill>
                <a:latin typeface="Calibri"/>
              </a:rPr>
              <a:t>Innsender av ideer/prosjektforslag får tilbakemelding</a:t>
            </a: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8" name="Rounded Rectangle 67"/>
          <p:cNvSpPr/>
          <p:nvPr/>
        </p:nvSpPr>
        <p:spPr bwMode="auto">
          <a:xfrm>
            <a:off x="4223792" y="2636912"/>
            <a:ext cx="1584176" cy="2762399"/>
          </a:xfrm>
          <a:prstGeom prst="roundRect">
            <a:avLst>
              <a:gd name="adj" fmla="val 0"/>
            </a:avLst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prstClr val="black"/>
                </a:solidFill>
                <a:latin typeface="Calibri"/>
              </a:rPr>
              <a:t>Prosjektet begrunnes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prstClr val="black"/>
                </a:solidFill>
                <a:latin typeface="Calibri"/>
              </a:rPr>
              <a:t>Det besluttes om forslaget tas videre til </a:t>
            </a:r>
            <a:r>
              <a:rPr lang="nb-NO" sz="1200" dirty="0" smtClean="0">
                <a:solidFill>
                  <a:prstClr val="black"/>
                </a:solidFill>
                <a:latin typeface="Calibri"/>
              </a:rPr>
              <a:t>forprosjekt/konseptfase, </a:t>
            </a:r>
            <a:r>
              <a:rPr lang="nb-NO" sz="1200" dirty="0">
                <a:solidFill>
                  <a:prstClr val="black"/>
                </a:solidFill>
                <a:latin typeface="Calibri"/>
              </a:rPr>
              <a:t>iverksettes eller forkastes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prstClr val="black"/>
                </a:solidFill>
                <a:latin typeface="Calibri"/>
              </a:rPr>
              <a:t>Budsjettene og tiltaksplanene oppdateres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9" name="Rounded Rectangle 68"/>
          <p:cNvSpPr/>
          <p:nvPr/>
        </p:nvSpPr>
        <p:spPr bwMode="auto">
          <a:xfrm>
            <a:off x="6083728" y="2648515"/>
            <a:ext cx="1498875" cy="2759715"/>
          </a:xfrm>
          <a:prstGeom prst="roundRect">
            <a:avLst>
              <a:gd name="adj" fmla="val 0"/>
            </a:avLst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 smtClean="0">
                <a:solidFill>
                  <a:prstClr val="black"/>
                </a:solidFill>
                <a:latin typeface="Calibri"/>
              </a:rPr>
              <a:t>Prosjektforslaget/konseptet </a:t>
            </a:r>
            <a:r>
              <a:rPr lang="nb-NO" sz="1200" dirty="0">
                <a:solidFill>
                  <a:prstClr val="black"/>
                </a:solidFill>
                <a:latin typeface="Calibri"/>
              </a:rPr>
              <a:t>vurderes grundig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prstClr val="black"/>
                </a:solidFill>
                <a:latin typeface="Calibri"/>
              </a:rPr>
              <a:t>Det besluttes</a:t>
            </a:r>
            <a:r>
              <a:rPr lang="nb-NO" sz="12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nb-NO" sz="1200" dirty="0">
                <a:solidFill>
                  <a:prstClr val="black"/>
                </a:solidFill>
                <a:latin typeface="Calibri"/>
              </a:rPr>
              <a:t>om prosjektet iverksettes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prstClr val="black"/>
                </a:solidFill>
                <a:latin typeface="Calibri"/>
              </a:rPr>
              <a:t>Budsjettene og tiltaksplanene oppdateres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0" name="Rounded Rectangle 69"/>
          <p:cNvSpPr/>
          <p:nvPr/>
        </p:nvSpPr>
        <p:spPr bwMode="auto">
          <a:xfrm>
            <a:off x="8011505" y="2648515"/>
            <a:ext cx="1419267" cy="2652693"/>
          </a:xfrm>
          <a:prstGeom prst="roundRect">
            <a:avLst>
              <a:gd name="adj" fmla="val 0"/>
            </a:avLst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prstClr val="black"/>
                </a:solidFill>
                <a:latin typeface="Calibri"/>
              </a:rPr>
              <a:t>Prosjektet iverksettes med en tverrfaglig prosjektgruppe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prstClr val="black"/>
                </a:solidFill>
                <a:latin typeface="Calibri"/>
              </a:rPr>
              <a:t>Omfanget på aktivitetene er avhengig av prosjekt-størrelse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prstClr val="black"/>
                </a:solidFill>
                <a:latin typeface="Calibri"/>
              </a:rPr>
              <a:t>Prosjekter koordineres på tvers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Rounded Rectangle 78"/>
          <p:cNvSpPr/>
          <p:nvPr/>
        </p:nvSpPr>
        <p:spPr bwMode="auto">
          <a:xfrm>
            <a:off x="9795153" y="2648515"/>
            <a:ext cx="1557431" cy="2759715"/>
          </a:xfrm>
          <a:prstGeom prst="roundRect">
            <a:avLst>
              <a:gd name="adj" fmla="val 0"/>
            </a:avLst>
          </a:prstGeom>
          <a:noFill/>
          <a:ln w="190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prstClr val="black"/>
                </a:solidFill>
                <a:latin typeface="Calibri"/>
              </a:rPr>
              <a:t>Gevinster følges opp på tvers av prosjekter og avdelinger/ seksjoner</a:t>
            </a: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endParaRPr lang="nb-NO" sz="1200" dirty="0">
              <a:solidFill>
                <a:prstClr val="black"/>
              </a:solidFill>
              <a:latin typeface="Calibri"/>
            </a:endParaRPr>
          </a:p>
          <a:p>
            <a:pPr marL="171450" indent="-171450" defTabSz="457200">
              <a:buFont typeface="Arial" panose="020B0604020202020204" pitchFamily="34" charset="0"/>
              <a:buChar char="•"/>
            </a:pPr>
            <a:r>
              <a:rPr lang="nb-NO" sz="1200" dirty="0">
                <a:solidFill>
                  <a:prstClr val="black"/>
                </a:solidFill>
                <a:latin typeface="Calibri"/>
              </a:rPr>
              <a:t>Oppnådde resultater markeres, og avvik blir håndtert</a:t>
            </a:r>
          </a:p>
        </p:txBody>
      </p:sp>
      <p:sp>
        <p:nvSpPr>
          <p:cNvPr id="21" name="Title 2"/>
          <p:cNvSpPr>
            <a:spLocks noGrp="1"/>
          </p:cNvSpPr>
          <p:nvPr>
            <p:ph type="title"/>
          </p:nvPr>
        </p:nvSpPr>
        <p:spPr>
          <a:xfrm>
            <a:off x="592233" y="419389"/>
            <a:ext cx="10286784" cy="695083"/>
          </a:xfrm>
        </p:spPr>
        <p:txBody>
          <a:bodyPr/>
          <a:lstStyle/>
          <a:p>
            <a:r>
              <a:rPr lang="nb-NO" sz="2400" dirty="0" smtClean="0">
                <a:solidFill>
                  <a:schemeClr val="tx1"/>
                </a:solidFill>
              </a:rPr>
              <a:t>Prosessen for prioritering</a:t>
            </a:r>
            <a:endParaRPr lang="nb-NO" sz="2400" dirty="0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560496" y="10306"/>
            <a:ext cx="16315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i="1" dirty="0" smtClean="0">
                <a:solidFill>
                  <a:schemeClr val="bg1">
                    <a:lumMod val="50000"/>
                  </a:schemeClr>
                </a:solidFill>
              </a:rPr>
              <a:t>Organisering</a:t>
            </a:r>
            <a:endParaRPr lang="nb-NO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54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Roller og </a:t>
            </a:r>
            <a:r>
              <a:rPr lang="nb-NO" dirty="0"/>
              <a:t>ansvar: Innovasjon og </a:t>
            </a:r>
            <a:r>
              <a:rPr lang="nb-NO" dirty="0" smtClean="0"/>
              <a:t>tjenesteutvikling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D777-B30D-41DF-AEE3-98475758421D}" type="datetime4">
              <a:rPr lang="nb-NO" smtClean="0"/>
              <a:t>tor 2 november 2017</a:t>
            </a:fld>
            <a:endParaRPr lang="nb-NO"/>
          </a:p>
        </p:txBody>
      </p:sp>
      <p:sp>
        <p:nvSpPr>
          <p:cNvPr id="5" name="Rectangle 4"/>
          <p:cNvSpPr/>
          <p:nvPr/>
        </p:nvSpPr>
        <p:spPr>
          <a:xfrm>
            <a:off x="581251" y="4877796"/>
            <a:ext cx="1368151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bg1"/>
                </a:solidFill>
              </a:rPr>
              <a:t>IKT-avdeling</a:t>
            </a:r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10" name="Isosceles Triangle 9"/>
          <p:cNvSpPr/>
          <p:nvPr/>
        </p:nvSpPr>
        <p:spPr>
          <a:xfrm rot="5400000">
            <a:off x="1271464" y="2996952"/>
            <a:ext cx="3168352" cy="1440160"/>
          </a:xfrm>
          <a:prstGeom prst="triangle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160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63552" y="3429000"/>
            <a:ext cx="1512168" cy="317038"/>
          </a:xfrm>
          <a:prstGeom prst="rect">
            <a:avLst/>
          </a:prstGeom>
          <a:noFill/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err="1" smtClean="0">
                <a:solidFill>
                  <a:srgbClr val="000000"/>
                </a:solidFill>
              </a:rPr>
              <a:t>Ideér</a:t>
            </a:r>
            <a:r>
              <a:rPr lang="nb-NO" sz="1400" dirty="0" smtClean="0">
                <a:solidFill>
                  <a:srgbClr val="000000"/>
                </a:solidFill>
              </a:rPr>
              <a:t> og </a:t>
            </a:r>
          </a:p>
          <a:p>
            <a:pPr algn="ctr"/>
            <a:r>
              <a:rPr lang="nb-NO" sz="1400" dirty="0" smtClean="0">
                <a:solidFill>
                  <a:srgbClr val="000000"/>
                </a:solidFill>
              </a:rPr>
              <a:t>prosjektforslag</a:t>
            </a:r>
            <a:endParaRPr lang="nb-NO" sz="1400" dirty="0">
              <a:solidFill>
                <a:srgbClr val="000000"/>
              </a:solidFill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579120" y="1628800"/>
            <a:ext cx="2880320" cy="288032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i="1" dirty="0" smtClean="0">
                <a:solidFill>
                  <a:srgbClr val="000000"/>
                </a:solidFill>
              </a:rPr>
              <a:t>Innovasjon og tjenesteutvikling</a:t>
            </a:r>
            <a:endParaRPr lang="nb-NO" sz="1600" i="1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3159" y="2131186"/>
            <a:ext cx="1368152" cy="432048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chemeClr val="bg1"/>
                </a:solidFill>
              </a:rPr>
              <a:t>Innbyggere og næringsliv</a:t>
            </a:r>
            <a:endParaRPr lang="nb-NO" sz="1200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295800" y="2131186"/>
            <a:ext cx="3888432" cy="338437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lvl="0"/>
            <a:r>
              <a:rPr lang="nb-NO" sz="1400" u="sng" dirty="0" smtClean="0">
                <a:solidFill>
                  <a:srgbClr val="EEECE1">
                    <a:lumMod val="10000"/>
                  </a:srgbClr>
                </a:solidFill>
              </a:rPr>
              <a:t>Innbyggere og næringsliv </a:t>
            </a:r>
            <a:endParaRPr lang="nb-NO" sz="1400" u="sng" dirty="0">
              <a:solidFill>
                <a:srgbClr val="EEECE1">
                  <a:lumMod val="10000"/>
                </a:srgb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Spiller inn ideer gjennom enkelt tilgjengelig tjeneste på nett </a:t>
            </a:r>
          </a:p>
          <a:p>
            <a:pPr lvl="0"/>
            <a:endParaRPr lang="nb-NO" sz="1400" dirty="0" smtClean="0">
              <a:solidFill>
                <a:srgbClr val="EEECE1">
                  <a:lumMod val="10000"/>
                </a:srgbClr>
              </a:solidFill>
            </a:endParaRPr>
          </a:p>
          <a:p>
            <a:pPr lvl="0"/>
            <a:r>
              <a:rPr lang="nb-NO" sz="1400" u="sng" dirty="0" smtClean="0">
                <a:solidFill>
                  <a:srgbClr val="EEECE1">
                    <a:lumMod val="10000"/>
                  </a:srgbClr>
                </a:solidFill>
              </a:rPr>
              <a:t>Sektorene</a:t>
            </a:r>
            <a:endParaRPr lang="nb-NO" sz="1400" dirty="0" smtClean="0">
              <a:solidFill>
                <a:srgbClr val="EEECE1">
                  <a:lumMod val="10000"/>
                </a:srgb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rgbClr val="EEECE1">
                    <a:lumMod val="10000"/>
                  </a:srgbClr>
                </a:solidFill>
              </a:rPr>
              <a:t>A</a:t>
            </a: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nsvar for å fange opp ideer og behov fra både innbyggere, næringsliv og ansatte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Sektorene har ansvar for å utforme prosjektforslag </a:t>
            </a:r>
          </a:p>
          <a:p>
            <a:pPr lvl="0"/>
            <a:endParaRPr lang="nb-NO" sz="1400" dirty="0">
              <a:solidFill>
                <a:srgbClr val="EEECE1">
                  <a:lumMod val="10000"/>
                </a:srgbClr>
              </a:solidFill>
            </a:endParaRPr>
          </a:p>
          <a:p>
            <a:pPr lvl="0"/>
            <a:r>
              <a:rPr lang="nb-NO" sz="1400" u="sng" dirty="0" smtClean="0">
                <a:solidFill>
                  <a:srgbClr val="EEECE1">
                    <a:lumMod val="10000"/>
                  </a:srgbClr>
                </a:solidFill>
              </a:rPr>
              <a:t>IKT-avdelingen</a:t>
            </a: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 </a:t>
            </a:r>
            <a:endParaRPr lang="nb-NO" sz="1400" dirty="0">
              <a:solidFill>
                <a:srgbClr val="EEECE1">
                  <a:lumMod val="10000"/>
                </a:srgbClr>
              </a:solidFill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rgbClr val="EEECE1">
                    <a:lumMod val="10000"/>
                  </a:srgbClr>
                </a:solidFill>
              </a:rPr>
              <a:t>A</a:t>
            </a: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nsvar for å synliggjøre potensial i eksisterende teknologi ovenfor sektorene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Spiller inn ideer </a:t>
            </a:r>
            <a:r>
              <a:rPr lang="nb-NO" sz="1400" dirty="0" smtClean="0">
                <a:solidFill>
                  <a:srgbClr val="000000"/>
                </a:solidFill>
              </a:rPr>
              <a:t>direkte til prioriteringsrådet, eller via sektorene </a:t>
            </a:r>
            <a:endParaRPr lang="nb-NO" sz="1400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72228" y="3779208"/>
            <a:ext cx="136815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rgbClr val="000000"/>
                </a:solidFill>
              </a:rPr>
              <a:t>Stab/Støtte</a:t>
            </a:r>
            <a:endParaRPr lang="nb-NO" sz="1400" dirty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2228" y="3241596"/>
            <a:ext cx="136815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rgbClr val="000000"/>
                </a:solidFill>
              </a:rPr>
              <a:t>Oppvekst/kultur</a:t>
            </a:r>
            <a:endParaRPr lang="nb-NO" sz="1400" dirty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72228" y="2694889"/>
            <a:ext cx="136815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000000"/>
                </a:solidFill>
              </a:rPr>
              <a:t>Samfunnsutvikling</a:t>
            </a:r>
            <a:endParaRPr lang="nb-NO" sz="1200" dirty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72228" y="4351073"/>
            <a:ext cx="136815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rgbClr val="000000"/>
                </a:solidFill>
              </a:rPr>
              <a:t>Helse/Velferd</a:t>
            </a:r>
            <a:endParaRPr lang="nb-NO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858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Roller og ansvar: Prioritering 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D777-B30D-41DF-AEE3-98475758421D}" type="datetime4">
              <a:rPr lang="nb-NO" smtClean="0"/>
              <a:t>tor 2 november 2017</a:t>
            </a:fld>
            <a:endParaRPr lang="nb-NO"/>
          </a:p>
        </p:txBody>
      </p:sp>
      <p:sp>
        <p:nvSpPr>
          <p:cNvPr id="4" name="Rectangle 3"/>
          <p:cNvSpPr/>
          <p:nvPr/>
        </p:nvSpPr>
        <p:spPr>
          <a:xfrm>
            <a:off x="335360" y="2293381"/>
            <a:ext cx="3235030" cy="36004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/>
              <a:t>Strategisk ledergruppe </a:t>
            </a:r>
            <a:endParaRPr lang="nb-NO" sz="1600" dirty="0"/>
          </a:p>
        </p:txBody>
      </p:sp>
      <p:sp>
        <p:nvSpPr>
          <p:cNvPr id="5" name="Rectangle 4"/>
          <p:cNvSpPr/>
          <p:nvPr/>
        </p:nvSpPr>
        <p:spPr>
          <a:xfrm>
            <a:off x="335360" y="3301493"/>
            <a:ext cx="3235030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rgbClr val="000000"/>
                </a:solidFill>
              </a:rPr>
              <a:t>Prioriteringsråd </a:t>
            </a:r>
            <a:endParaRPr lang="nb-NO" sz="1600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0032" y="4032096"/>
            <a:ext cx="3240358" cy="321899"/>
          </a:xfrm>
          <a:prstGeom prst="rect">
            <a:avLst/>
          </a:prstGeom>
          <a:solidFill>
            <a:srgbClr val="7030A0"/>
          </a:solidFill>
          <a:ln w="1905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dirty="0" smtClean="0">
                <a:solidFill>
                  <a:schemeClr val="bg1"/>
                </a:solidFill>
              </a:rPr>
              <a:t>Porteføljeansvarlig</a:t>
            </a:r>
            <a:endParaRPr lang="nb-NO" sz="16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0032" y="5078995"/>
            <a:ext cx="1008112" cy="360040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000000"/>
                </a:solidFill>
              </a:rPr>
              <a:t>Prosjekt 1</a:t>
            </a:r>
            <a:endParaRPr lang="nb-NO" sz="12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67608" y="5078995"/>
            <a:ext cx="1008112" cy="360040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000000"/>
                </a:solidFill>
              </a:rPr>
              <a:t>Prosjekt 3</a:t>
            </a:r>
            <a:endParaRPr lang="nb-NO" sz="1200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39864" y="5078995"/>
            <a:ext cx="1008112" cy="360040"/>
          </a:xfrm>
          <a:prstGeom prst="rect">
            <a:avLst/>
          </a:prstGeom>
          <a:noFill/>
          <a:ln w="190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000000"/>
                </a:solidFill>
              </a:rPr>
              <a:t>Prosjekt 2</a:t>
            </a:r>
            <a:endParaRPr lang="nb-NO" sz="1200" dirty="0">
              <a:solidFill>
                <a:srgbClr val="000000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 rot="16200000">
            <a:off x="1878202" y="2905449"/>
            <a:ext cx="144016" cy="3240360"/>
          </a:xfrm>
          <a:prstGeom prst="rightBrace">
            <a:avLst>
              <a:gd name="adj1" fmla="val 25970"/>
              <a:gd name="adj2" fmla="val 50000"/>
            </a:avLst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1" name="Left-Right Arrow 10"/>
          <p:cNvSpPr/>
          <p:nvPr/>
        </p:nvSpPr>
        <p:spPr>
          <a:xfrm rot="5400000">
            <a:off x="536190" y="2884639"/>
            <a:ext cx="483246" cy="164827"/>
          </a:xfrm>
          <a:prstGeom prst="leftRightArrow">
            <a:avLst>
              <a:gd name="adj1" fmla="val 45336"/>
              <a:gd name="adj2" fmla="val 46611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Left-Right Arrow 11"/>
          <p:cNvSpPr/>
          <p:nvPr/>
        </p:nvSpPr>
        <p:spPr>
          <a:xfrm rot="5400000">
            <a:off x="1544302" y="2884639"/>
            <a:ext cx="483246" cy="164827"/>
          </a:xfrm>
          <a:prstGeom prst="leftRightArrow">
            <a:avLst>
              <a:gd name="adj1" fmla="val 45336"/>
              <a:gd name="adj2" fmla="val 46611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eft-Right Arrow 12"/>
          <p:cNvSpPr/>
          <p:nvPr/>
        </p:nvSpPr>
        <p:spPr>
          <a:xfrm rot="5400000">
            <a:off x="2552414" y="2884639"/>
            <a:ext cx="483246" cy="164827"/>
          </a:xfrm>
          <a:prstGeom prst="leftRightArrow">
            <a:avLst>
              <a:gd name="adj1" fmla="val 45336"/>
              <a:gd name="adj2" fmla="val 46611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entagon 13"/>
          <p:cNvSpPr/>
          <p:nvPr/>
        </p:nvSpPr>
        <p:spPr>
          <a:xfrm>
            <a:off x="335360" y="1749796"/>
            <a:ext cx="3240360" cy="288032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i="1" dirty="0" smtClean="0">
                <a:solidFill>
                  <a:srgbClr val="000000"/>
                </a:solidFill>
              </a:rPr>
              <a:t>Prioritering </a:t>
            </a:r>
            <a:endParaRPr lang="nb-NO" sz="1600" i="1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30030" y="4646797"/>
            <a:ext cx="3240360" cy="3600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>
                <a:solidFill>
                  <a:srgbClr val="000000"/>
                </a:solidFill>
              </a:rPr>
              <a:t>Prosjekteiere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95800" y="1749796"/>
            <a:ext cx="5904656" cy="470354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lvl="0"/>
            <a:r>
              <a:rPr lang="nb-NO" sz="1400" u="sng" dirty="0">
                <a:solidFill>
                  <a:srgbClr val="EEECE1">
                    <a:lumMod val="10000"/>
                  </a:srgbClr>
                </a:solidFill>
              </a:rPr>
              <a:t>Strategisk </a:t>
            </a:r>
            <a:r>
              <a:rPr lang="nb-NO" sz="1400" u="sng" dirty="0" smtClean="0">
                <a:solidFill>
                  <a:srgbClr val="EEECE1">
                    <a:lumMod val="10000"/>
                  </a:srgbClr>
                </a:solidFill>
              </a:rPr>
              <a:t>ledergruppe: </a:t>
            </a:r>
            <a:endParaRPr lang="nb-NO" sz="1400" u="sng" dirty="0">
              <a:solidFill>
                <a:srgbClr val="EEECE1">
                  <a:lumMod val="10000"/>
                </a:srgb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Fatter </a:t>
            </a:r>
            <a:r>
              <a:rPr lang="nb-NO" sz="1400" dirty="0">
                <a:solidFill>
                  <a:srgbClr val="EEECE1">
                    <a:lumMod val="10000"/>
                  </a:srgbClr>
                </a:solidFill>
              </a:rPr>
              <a:t>beslutninger basert på anbefalte prioriteringer fra </a:t>
            </a: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prioriteringsrådet</a:t>
            </a:r>
            <a:endParaRPr lang="nb-NO" sz="1400" dirty="0">
              <a:solidFill>
                <a:srgbClr val="EEECE1">
                  <a:lumMod val="10000"/>
                </a:srgb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rgbClr val="EEECE1">
                    <a:lumMod val="10000"/>
                  </a:srgbClr>
                </a:solidFill>
              </a:rPr>
              <a:t>Vurdere behov for politisk </a:t>
            </a: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behandling</a:t>
            </a:r>
          </a:p>
          <a:p>
            <a:pPr lvl="0"/>
            <a:endParaRPr lang="nb-NO" sz="1400" dirty="0">
              <a:solidFill>
                <a:srgbClr val="EEECE1">
                  <a:lumMod val="10000"/>
                </a:srgbClr>
              </a:solidFill>
            </a:endParaRPr>
          </a:p>
          <a:p>
            <a:pPr lvl="0"/>
            <a:r>
              <a:rPr lang="nb-NO" sz="1400" u="sng" dirty="0" smtClean="0">
                <a:solidFill>
                  <a:srgbClr val="EEECE1">
                    <a:lumMod val="10000"/>
                  </a:srgbClr>
                </a:solidFill>
              </a:rPr>
              <a:t>Prioriteringsråd</a:t>
            </a:r>
            <a:endParaRPr lang="nb-NO" sz="1400" u="sng" dirty="0">
              <a:solidFill>
                <a:srgbClr val="EEECE1">
                  <a:lumMod val="10000"/>
                </a:srgb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Prioriterer </a:t>
            </a:r>
            <a:r>
              <a:rPr lang="nb-NO" sz="1400" dirty="0">
                <a:solidFill>
                  <a:srgbClr val="EEECE1">
                    <a:lumMod val="10000"/>
                  </a:srgbClr>
                </a:solidFill>
              </a:rPr>
              <a:t>og </a:t>
            </a: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grovsorterer ideer og prosjektbegrunnelser</a:t>
            </a:r>
            <a:endParaRPr lang="nb-NO" sz="1400" dirty="0">
              <a:solidFill>
                <a:srgbClr val="EEECE1">
                  <a:lumMod val="10000"/>
                </a:srgb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Anbefaler </a:t>
            </a:r>
            <a:r>
              <a:rPr lang="nb-NO" sz="1400" dirty="0">
                <a:solidFill>
                  <a:srgbClr val="EEECE1">
                    <a:lumMod val="10000"/>
                  </a:srgbClr>
                </a:solidFill>
              </a:rPr>
              <a:t>til strategisk ledergruppe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rgbClr val="EEECE1">
                    <a:lumMod val="10000"/>
                  </a:srgbClr>
                </a:solidFill>
              </a:rPr>
              <a:t>Initiere oppstart av </a:t>
            </a: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prosjekter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Utnevner prosjekteiere</a:t>
            </a:r>
          </a:p>
          <a:p>
            <a:pPr lvl="0"/>
            <a:endParaRPr lang="nb-NO" sz="1400" dirty="0">
              <a:solidFill>
                <a:srgbClr val="EEECE1">
                  <a:lumMod val="10000"/>
                </a:srgbClr>
              </a:solidFill>
            </a:endParaRPr>
          </a:p>
          <a:p>
            <a:pPr lvl="0"/>
            <a:r>
              <a:rPr lang="nb-NO" sz="1400" u="sng" dirty="0" smtClean="0">
                <a:solidFill>
                  <a:srgbClr val="EEECE1">
                    <a:lumMod val="10000"/>
                  </a:srgbClr>
                </a:solidFill>
              </a:rPr>
              <a:t>Porteføljeansvarlig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rgbClr val="EEECE1">
                    <a:lumMod val="10000"/>
                  </a:srgbClr>
                </a:solidFill>
              </a:rPr>
              <a:t>Sikrer avhengigheter på tvers av prosjekter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rgbClr val="EEECE1">
                    <a:lumMod val="10000"/>
                  </a:srgbClr>
                </a:solidFill>
              </a:rPr>
              <a:t>Følger opp prosjektenes </a:t>
            </a: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status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Kjenner ressursbruk per prosjekt, og samarbeider med prosjekteiere for å sikre forsvarlig ressursbruk</a:t>
            </a:r>
            <a:endParaRPr lang="nb-NO" sz="1400" dirty="0">
              <a:solidFill>
                <a:srgbClr val="EEECE1">
                  <a:lumMod val="10000"/>
                </a:srgb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sz="1400" dirty="0">
                <a:solidFill>
                  <a:srgbClr val="EEECE1">
                    <a:lumMod val="10000"/>
                  </a:srgbClr>
                </a:solidFill>
              </a:rPr>
              <a:t>Sikrer at prosjekter følger vedtatt </a:t>
            </a: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metodikk</a:t>
            </a:r>
          </a:p>
          <a:p>
            <a:endParaRPr lang="nb-NO" sz="1400" u="sng" dirty="0">
              <a:solidFill>
                <a:srgbClr val="EEECE1">
                  <a:lumMod val="10000"/>
                </a:srgbClr>
              </a:solidFill>
            </a:endParaRPr>
          </a:p>
          <a:p>
            <a:r>
              <a:rPr lang="nb-NO" sz="1400" u="sng" dirty="0" smtClean="0">
                <a:solidFill>
                  <a:srgbClr val="EEECE1">
                    <a:lumMod val="10000"/>
                  </a:srgbClr>
                </a:solidFill>
              </a:rPr>
              <a:t>Prosjekteiere: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Er fra kommunens sektorer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Er ansvarlig for at prosjektene møter vedtatte mål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Er ansvarlig for forsvarlig overføring til linjen </a:t>
            </a:r>
            <a:endParaRPr lang="nb-NO" sz="1400" dirty="0">
              <a:solidFill>
                <a:srgbClr val="EEECE1">
                  <a:lumMod val="10000"/>
                </a:srgbClr>
              </a:solidFill>
            </a:endParaRPr>
          </a:p>
          <a:p>
            <a:pPr lvl="0"/>
            <a:endParaRPr lang="nb-NO" sz="1400" dirty="0" smtClean="0">
              <a:solidFill>
                <a:srgbClr val="EEECE1">
                  <a:lumMod val="10000"/>
                </a:srgbClr>
              </a:solidFill>
            </a:endParaRPr>
          </a:p>
          <a:p>
            <a:pPr lvl="0"/>
            <a:endParaRPr lang="nb-NO" sz="1400" dirty="0" smtClean="0">
              <a:solidFill>
                <a:srgbClr val="EEECE1">
                  <a:lumMod val="10000"/>
                </a:srgbClr>
              </a:solidFill>
            </a:endParaRPr>
          </a:p>
          <a:p>
            <a:pPr lvl="0"/>
            <a:endParaRPr lang="nb-NO" sz="1400" dirty="0">
              <a:solidFill>
                <a:srgbClr val="EEECE1">
                  <a:lumMod val="1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44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Roller og Ansvar: Gevinstrealisering, forvaltning og kontinuerlig forbedring</a:t>
            </a:r>
            <a:endParaRPr lang="nb-NO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3D777-B30D-41DF-AEE3-98475758421D}" type="datetime4">
              <a:rPr lang="nb-NO" smtClean="0"/>
              <a:t>tor 2 november 2017</a:t>
            </a:fld>
            <a:endParaRPr lang="nb-NO"/>
          </a:p>
        </p:txBody>
      </p:sp>
      <p:sp>
        <p:nvSpPr>
          <p:cNvPr id="4" name="Rectangle 3"/>
          <p:cNvSpPr/>
          <p:nvPr/>
        </p:nvSpPr>
        <p:spPr>
          <a:xfrm>
            <a:off x="2085398" y="3429000"/>
            <a:ext cx="1656184" cy="45274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chemeClr val="bg1"/>
                </a:solidFill>
              </a:rPr>
              <a:t>IKT-avdeling</a:t>
            </a:r>
            <a:endParaRPr lang="nb-NO" sz="1400" dirty="0">
              <a:solidFill>
                <a:schemeClr val="bg1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320917" y="1772816"/>
            <a:ext cx="5040560" cy="288032"/>
          </a:xfrm>
          <a:prstGeom prst="homePlate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accent1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600" i="1" dirty="0" smtClean="0">
                <a:solidFill>
                  <a:srgbClr val="000000"/>
                </a:solidFill>
              </a:rPr>
              <a:t>Gevinstrealisering, forvaltning og kontinuerlig forbedring</a:t>
            </a:r>
            <a:endParaRPr lang="nb-NO" sz="1600" i="1" dirty="0">
              <a:solidFill>
                <a:srgbClr val="00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63952" y="1772816"/>
            <a:ext cx="5904656" cy="3600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rtlCol="0" anchor="t"/>
          <a:lstStyle/>
          <a:p>
            <a:pPr lvl="0"/>
            <a:r>
              <a:rPr lang="nb-NO" sz="1400" u="sng" dirty="0" smtClean="0">
                <a:solidFill>
                  <a:srgbClr val="EEECE1">
                    <a:lumMod val="10000"/>
                  </a:srgbClr>
                </a:solidFill>
              </a:rPr>
              <a:t>Sektorene: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Ansvarlig for systemeierskap</a:t>
            </a:r>
            <a:r>
              <a:rPr lang="nb-NO" sz="1400" dirty="0">
                <a:solidFill>
                  <a:srgbClr val="EEECE1">
                    <a:lumMod val="10000"/>
                  </a:srgbClr>
                </a:solidFill>
              </a:rPr>
              <a:t>, avtaleforvaltning </a:t>
            </a: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og informasjonssikkerhet </a:t>
            </a:r>
            <a:r>
              <a:rPr lang="nb-NO" sz="1400" dirty="0">
                <a:solidFill>
                  <a:srgbClr val="EEECE1">
                    <a:lumMod val="10000"/>
                  </a:srgbClr>
                </a:solidFill>
              </a:rPr>
              <a:t>i fagsystemer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Ansvarlig for opplæring </a:t>
            </a:r>
            <a:r>
              <a:rPr lang="nb-NO" sz="1400" dirty="0">
                <a:solidFill>
                  <a:srgbClr val="EEECE1">
                    <a:lumMod val="10000"/>
                  </a:srgbClr>
                </a:solidFill>
              </a:rPr>
              <a:t>i </a:t>
            </a: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bruk av fagsystemer og andre digitale løsninger</a:t>
            </a:r>
            <a:endParaRPr lang="nb-NO" sz="1400" dirty="0">
              <a:solidFill>
                <a:srgbClr val="EEECE1">
                  <a:lumMod val="10000"/>
                </a:srgb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Ansvarlig for gevinstrealisering fra løsninger som settes i drift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Ansvarlig for kontinuerlig forbedring</a:t>
            </a:r>
          </a:p>
          <a:p>
            <a:pPr lvl="0"/>
            <a:endParaRPr lang="nb-NO" sz="1400" u="sng" dirty="0">
              <a:solidFill>
                <a:srgbClr val="EEECE1">
                  <a:lumMod val="10000"/>
                </a:srgbClr>
              </a:solidFill>
            </a:endParaRPr>
          </a:p>
          <a:p>
            <a:pPr lvl="0"/>
            <a:r>
              <a:rPr lang="nb-NO" sz="1400" u="sng" dirty="0" smtClean="0">
                <a:solidFill>
                  <a:srgbClr val="EEECE1">
                    <a:lumMod val="10000"/>
                  </a:srgbClr>
                </a:solidFill>
              </a:rPr>
              <a:t>IKT-avdelingen: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Ansvarlig for teknisk </a:t>
            </a:r>
            <a:r>
              <a:rPr lang="nb-NO" sz="1400" dirty="0">
                <a:solidFill>
                  <a:srgbClr val="EEECE1">
                    <a:lumMod val="10000"/>
                  </a:srgbClr>
                </a:solidFill>
              </a:rPr>
              <a:t>infrastruktur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Ansvarlig for teknisk </a:t>
            </a:r>
            <a:r>
              <a:rPr lang="nb-NO" sz="1400" dirty="0">
                <a:solidFill>
                  <a:srgbClr val="EEECE1">
                    <a:lumMod val="10000"/>
                  </a:srgbClr>
                </a:solidFill>
              </a:rPr>
              <a:t>drift og </a:t>
            </a: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support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nb-NO" sz="1400" dirty="0" smtClean="0">
                <a:solidFill>
                  <a:srgbClr val="EEECE1">
                    <a:lumMod val="10000"/>
                  </a:srgbClr>
                </a:solidFill>
              </a:rPr>
              <a:t>Ansvarlig for kontinuerlig forbedring i dialog med sektorene - Skal komme med forbedringsforslag om å utnytte eksisterende teknologi bedre, eller bytte ut løsninger ved behov</a:t>
            </a:r>
            <a:endParaRPr lang="nb-NO" sz="1400" dirty="0">
              <a:solidFill>
                <a:srgbClr val="EEECE1">
                  <a:lumMod val="10000"/>
                </a:srgbClr>
              </a:solidFill>
            </a:endParaRPr>
          </a:p>
          <a:p>
            <a:pPr lvl="0"/>
            <a:endParaRPr lang="nb-NO" sz="1400" dirty="0" smtClean="0">
              <a:solidFill>
                <a:srgbClr val="EEECE1">
                  <a:lumMod val="10000"/>
                </a:srgbClr>
              </a:solidFill>
            </a:endParaRPr>
          </a:p>
          <a:p>
            <a:pPr lvl="0"/>
            <a:endParaRPr lang="nb-NO" sz="1400" dirty="0" smtClean="0">
              <a:solidFill>
                <a:srgbClr val="EEECE1">
                  <a:lumMod val="10000"/>
                </a:srgbClr>
              </a:solidFill>
            </a:endParaRPr>
          </a:p>
          <a:p>
            <a:pPr lvl="0"/>
            <a:endParaRPr lang="nb-NO" sz="1400" dirty="0">
              <a:solidFill>
                <a:srgbClr val="EEECE1">
                  <a:lumMod val="10000"/>
                </a:srgb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440059" y="2771691"/>
            <a:ext cx="136815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rgbClr val="000000"/>
                </a:solidFill>
              </a:rPr>
              <a:t>Stab/støtte</a:t>
            </a:r>
            <a:endParaRPr lang="nb-NO" sz="1400" dirty="0">
              <a:solidFill>
                <a:srgbClr val="00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434039" y="2234079"/>
            <a:ext cx="136815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rgbClr val="000000"/>
                </a:solidFill>
              </a:rPr>
              <a:t>Oppvekst/kultur</a:t>
            </a:r>
            <a:endParaRPr lang="nb-NO" sz="1400" dirty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888491" y="2234079"/>
            <a:ext cx="136815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 smtClean="0">
                <a:solidFill>
                  <a:srgbClr val="000000"/>
                </a:solidFill>
              </a:rPr>
              <a:t>Samfunnsutvikling</a:t>
            </a:r>
            <a:endParaRPr lang="nb-NO" sz="1200" dirty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888491" y="2771691"/>
            <a:ext cx="1368152" cy="43204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smtClean="0">
                <a:solidFill>
                  <a:srgbClr val="000000"/>
                </a:solidFill>
              </a:rPr>
              <a:t>Helse/Velferd</a:t>
            </a:r>
            <a:endParaRPr lang="nb-NO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94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33&quot;/&gt;&lt;CPresentation id=&quot;1&quot;&gt;&lt;m_precDefaultNumber&gt;&lt;m_yearfmt&gt;&lt;begin val=&quot;0&quot;/&gt;&lt;end val=&quot;4&quot;/&gt;&lt;/m_yearfmt&gt;&lt;/m_precDefaultNumber&gt;&lt;m_precDefaultPercent&gt;&lt;m_yearfmt&gt;&lt;begin val=&quot;0&quot;/&gt;&lt;end val=&quot;4&quot;/&gt;&lt;/m_yearfmt&gt;&lt;/m_precDefaultPercent&gt;&lt;m_precDefaultDate&gt;&lt;m_bNumberIsYear val=&quot;0&quot;/&gt;&lt;m_strFormatTime&gt;%d.%m.%Y&lt;/m_strFormatTime&gt;&lt;m_yearfmt&gt;&lt;begin val=&quot;0&quot;/&gt;&lt;end val=&quot;0&quot;/&gt;&lt;/m_yearfmt&gt;&lt;/m_precDefaultDate&gt;&lt;m_precDefaultYear&gt;&lt;m_bNumberIsYear val=&quot;0&quot;/&gt;&lt;m_strFormatTime&gt;%Y&lt;/m_strFormatTime&gt;&lt;m_yearfmt&gt;&lt;begin val=&quot;0&quot;/&gt;&lt;end val=&quot;0&quot;/&gt;&lt;/m_yearfmt&gt;&lt;/m_precDefaultYear&gt;&lt;m_precDefaultQuarter&gt;&lt;m_bNumberIsYear val=&quot;0&quot;/&gt;&lt;m_strFormatTime&gt;Q%5&lt;/m_strFormatTime&gt;&lt;m_yearfmt&gt;&lt;begin val=&quot;0&quot;/&gt;&lt;end val=&quot;4&quot;/&gt;&lt;/m_yearfmt&gt;&lt;/m_precDefaultQuarter&gt;&lt;m_precDefaultMonth&gt;&lt;m_bNumberIsYear val=&quot;0&quot;/&gt;&lt;m_strFormatTime&gt;%1&lt;/m_strFormatTime&gt;&lt;m_yearfmt&gt;&lt;begin val=&quot;0&quot;/&gt;&lt;end val=&quot;4&quot;/&gt;&lt;/m_yearfmt&gt;&lt;/m_precDefaultMonth&gt;&lt;m_precDefaultWeek&gt;&lt;m_bNumberIsYear val=&quot;0&quot;/&gt;&lt;m_strFormatTime&gt;%4&lt;/m_strFormatTime&gt;&lt;m_yearfmt&gt;&lt;begin val=&quot;0&quot;/&gt;&lt;end val=&quot;4&quot;/&gt;&lt;/m_yearfmt&gt;&lt;/m_precDefaultWeek&gt;&lt;m_precDefaultDay&gt;&lt;m_bNumberIsYear val=&quot;0&quot;/&gt;&lt;m_strFormatTime&gt;%#d&lt;/m_strFormatTime&gt;&lt;m_yearfmt&gt;&lt;begin val=&quot;0&quot;/&gt;&lt;end val=&quot;4&quot;/&gt;&lt;/m_yearfmt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Alstahaug kommune - PPT-mal 2013">
  <a:themeElements>
    <a:clrScheme name="Alstahaug kommune">
      <a:dk1>
        <a:srgbClr val="1F497D"/>
      </a:dk1>
      <a:lt1>
        <a:sysClr val="window" lastClr="FFFFFF"/>
      </a:lt1>
      <a:dk2>
        <a:srgbClr val="008CCC"/>
      </a:dk2>
      <a:lt2>
        <a:srgbClr val="EEECE1"/>
      </a:lt2>
      <a:accent1>
        <a:srgbClr val="00BCE2"/>
      </a:accent1>
      <a:accent2>
        <a:srgbClr val="F2BF49"/>
      </a:accent2>
      <a:accent3>
        <a:srgbClr val="FCA311"/>
      </a:accent3>
      <a:accent4>
        <a:srgbClr val="996007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Alstahaug kommune - PPT-mal 2013</Template>
  <TotalTime>26262</TotalTime>
  <Words>571</Words>
  <Application>Microsoft Office PowerPoint</Application>
  <PresentationFormat>Widescreen</PresentationFormat>
  <Paragraphs>192</Paragraphs>
  <Slides>8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Helvetica</vt:lpstr>
      <vt:lpstr>Open Sans</vt:lpstr>
      <vt:lpstr>PF Square Sans Pro Medium</vt:lpstr>
      <vt:lpstr>Symbol</vt:lpstr>
      <vt:lpstr>Verdana</vt:lpstr>
      <vt:lpstr>Alstahaug kommune - PPT-mal 2013</vt:lpstr>
      <vt:lpstr>think-cell Slide</vt:lpstr>
      <vt:lpstr>Digital styringsmodell og prioriteringsprosess for prosjekter</vt:lpstr>
      <vt:lpstr>Anbefalt overordnet styringsmodell</vt:lpstr>
      <vt:lpstr>Styringsmodell og ansvarsfordeling for  gjennomføring av utviklingsprosjekter</vt:lpstr>
      <vt:lpstr>Forslag til prioriteringsmodell for prosjekter</vt:lpstr>
      <vt:lpstr>Prosessen for prioritering</vt:lpstr>
      <vt:lpstr>Roller og ansvar: Innovasjon og tjenesteutvikling</vt:lpstr>
      <vt:lpstr>Roller og ansvar: Prioritering </vt:lpstr>
      <vt:lpstr>Roller og Ansvar: Gevinstrealisering, forvaltning og kontinuerlig forbedring</vt:lpstr>
    </vt:vector>
  </TitlesOfParts>
  <Manager>support@hald-ikt.no</Manager>
  <Company>HALD-IKT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Linda Lovise Jakobsen</dc:creator>
  <cp:lastModifiedBy>Elise Dahl</cp:lastModifiedBy>
  <cp:revision>481</cp:revision>
  <dcterms:created xsi:type="dcterms:W3CDTF">2017-05-15T09:30:15Z</dcterms:created>
  <dcterms:modified xsi:type="dcterms:W3CDTF">2017-11-02T08:22:51Z</dcterms:modified>
</cp:coreProperties>
</file>